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5"/>
  </p:notesMasterIdLst>
  <p:sldIdLst>
    <p:sldId id="276" r:id="rId2"/>
    <p:sldId id="1891" r:id="rId3"/>
    <p:sldId id="1892" r:id="rId4"/>
    <p:sldId id="1893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1894" r:id="rId24"/>
    <p:sldId id="1895" r:id="rId25"/>
    <p:sldId id="1896" r:id="rId26"/>
    <p:sldId id="1897" r:id="rId27"/>
    <p:sldId id="1898" r:id="rId28"/>
    <p:sldId id="1899" r:id="rId29"/>
    <p:sldId id="1900" r:id="rId30"/>
    <p:sldId id="1901" r:id="rId31"/>
    <p:sldId id="1902" r:id="rId32"/>
    <p:sldId id="1903" r:id="rId33"/>
    <p:sldId id="1904" r:id="rId34"/>
    <p:sldId id="1905" r:id="rId35"/>
    <p:sldId id="1907" r:id="rId36"/>
    <p:sldId id="1906" r:id="rId37"/>
    <p:sldId id="1908" r:id="rId38"/>
    <p:sldId id="1909" r:id="rId39"/>
    <p:sldId id="1910" r:id="rId40"/>
    <p:sldId id="1911" r:id="rId41"/>
    <p:sldId id="1913" r:id="rId42"/>
    <p:sldId id="1915" r:id="rId43"/>
    <p:sldId id="1916" r:id="rId44"/>
    <p:sldId id="1914" r:id="rId45"/>
    <p:sldId id="1912" r:id="rId46"/>
    <p:sldId id="1917" r:id="rId47"/>
    <p:sldId id="1918" r:id="rId48"/>
    <p:sldId id="1919" r:id="rId49"/>
    <p:sldId id="1920" r:id="rId50"/>
    <p:sldId id="1921" r:id="rId51"/>
    <p:sldId id="1923" r:id="rId52"/>
    <p:sldId id="1922" r:id="rId53"/>
    <p:sldId id="1924" r:id="rId5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108" y="9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EB7CA5-3446-40C9-846F-7DC913B6519C}" type="datetimeFigureOut">
              <a:rPr lang="en-US" smtClean="0"/>
              <a:t>1/25/2025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366A87-D03D-4D7D-BED6-D3478B485E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1561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366A87-D03D-4D7D-BED6-D3478B485EA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7888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366A87-D03D-4D7D-BED6-D3478B485EA5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271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4AFF3-DAD3-2AE4-955A-6D8A331C45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542375-0E3F-15DD-E4A3-0A252A29DB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D907A6-F176-8981-320F-460CEC14B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3AF8B-4969-4940-80FA-CA1C00EC0409}" type="datetimeFigureOut">
              <a:rPr lang="en-US" smtClean="0"/>
              <a:t>1/25/2025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26AFDA-CFA9-FDEE-2597-8C8D8E8116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30D7A2-C826-16F1-8087-C60A6963F7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8E3F0-1859-4B9E-9089-8521114C10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8025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5AD0F5-411F-B570-C78D-7C66E4D5B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98B418-5688-A77C-A88E-382090C666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CF1B13-85A6-74D8-B24B-E9E42D937F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3AF8B-4969-4940-80FA-CA1C00EC0409}" type="datetimeFigureOut">
              <a:rPr lang="en-US" smtClean="0"/>
              <a:t>1/25/2025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91B50A-4570-7AEA-CD49-7E1658948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E3F536-B0A0-478B-5BCA-4C5D009658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8E3F0-1859-4B9E-9089-8521114C10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5590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7699D8F-30EE-A2E2-F3AF-68919CFE357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90E1230-DC95-BD12-CD49-DCD211B8B1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29C003-1F19-BD55-2272-4FC165D545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3AF8B-4969-4940-80FA-CA1C00EC0409}" type="datetimeFigureOut">
              <a:rPr lang="en-US" smtClean="0"/>
              <a:t>1/25/2025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5BEADF-4DB6-1945-A16A-CDB53A1936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48BA86-4F0B-C872-3ECD-05586C0025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8E3F0-1859-4B9E-9089-8521114C10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4722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DDE76-C391-DD78-57B1-3E3D77557C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593" y="166268"/>
            <a:ext cx="9453113" cy="51476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0DA95B-E683-BB06-5BE6-932693F8F9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593" y="1057874"/>
            <a:ext cx="4423913" cy="50496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DBE090-8FFC-F975-C9A1-B7E2671284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3AF8B-4969-4940-80FA-CA1C00EC0409}" type="datetimeFigureOut">
              <a:rPr lang="en-US" smtClean="0"/>
              <a:t>1/25/2025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3395A7-2B58-E3FD-6987-64399046D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59820C-D4D1-F934-847B-9481BD8DEF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39182"/>
            <a:ext cx="2743200" cy="365125"/>
          </a:xfrm>
        </p:spPr>
        <p:txBody>
          <a:bodyPr/>
          <a:lstStyle/>
          <a:p>
            <a:fld id="{9C68E3F0-1859-4B9E-9089-8521114C10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4829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993539-272D-4B3D-6AAD-251EEC9DDA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C9AD67-D777-F85D-63A7-2352BE4ECC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43FCA0-449A-4265-C64D-6AD426634D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3AF8B-4969-4940-80FA-CA1C00EC0409}" type="datetimeFigureOut">
              <a:rPr lang="en-US" smtClean="0"/>
              <a:t>1/25/2025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B25DEF-BE42-47A1-C05F-E46131FDE4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B47B72-B48F-619B-652B-79562C07B0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8E3F0-1859-4B9E-9089-8521114C10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6732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E85F7-696E-4AB1-3421-56A203A6BD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98C0C0-FB13-55E8-2CF0-4270AFCE51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332D71-5AF3-0E1B-113D-9F788BB7C5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A73019-96D9-5E2F-CED6-3360EC4E43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3AF8B-4969-4940-80FA-CA1C00EC0409}" type="datetimeFigureOut">
              <a:rPr lang="en-US" smtClean="0"/>
              <a:t>1/25/2025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A81EE5-5C3F-6E3C-27CA-4D093C74CD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765F47-8437-4476-0FB3-75D763774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8E3F0-1859-4B9E-9089-8521114C10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8668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4C28A-8CF3-0190-99C1-8DAF6F0C7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AB2FBE-2B0E-F299-B259-9A666C2604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85DB2B-1E94-0523-87D5-D2BB059CF7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974C215-E290-D57F-0B8B-54AECE57E5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072D54F-ABCD-88E1-BB0D-27728D2F355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F9F87E2-8E4C-98D8-7085-9BE370092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3AF8B-4969-4940-80FA-CA1C00EC0409}" type="datetimeFigureOut">
              <a:rPr lang="en-US" smtClean="0"/>
              <a:t>1/25/2025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5774D8F-F89F-18C4-8858-86065E1AB4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150164B-8248-6375-0152-36BD36A5D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8E3F0-1859-4B9E-9089-8521114C10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6923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D1A9E2-7411-068F-99DB-A5E321867C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26F531D-5F56-2BE5-1271-0D9008EB64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3AF8B-4969-4940-80FA-CA1C00EC0409}" type="datetimeFigureOut">
              <a:rPr lang="en-US" smtClean="0"/>
              <a:t>1/25/2025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8ED6DC-7377-8617-D7E2-614782390A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89E747-16B0-B58F-4198-BC1966B15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8E3F0-1859-4B9E-9089-8521114C10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2893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FE1CF2-F1EB-BD18-961C-2A22D715A2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3AF8B-4969-4940-80FA-CA1C00EC0409}" type="datetimeFigureOut">
              <a:rPr lang="en-US" smtClean="0"/>
              <a:t>1/25/2025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52E88AD-5961-8428-4516-09CB56D127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7B14EA-8606-CD7A-A879-1DDF625D77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8E3F0-1859-4B9E-9089-8521114C10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9332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F351D0-7ABF-D3E7-DBB2-58462C3E0C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78F2AA-2B03-077D-FC1E-C9A485D935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48DFFD-ADC7-6474-B1D0-17ED8B5AC3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498494-BE4A-A99D-9ABD-DDD146301B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3AF8B-4969-4940-80FA-CA1C00EC0409}" type="datetimeFigureOut">
              <a:rPr lang="en-US" smtClean="0"/>
              <a:t>1/25/2025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22392C-0B4C-6141-C07B-4B131563CF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7540CC-3851-1CA1-BA98-4D9D16A15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8E3F0-1859-4B9E-9089-8521114C10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1262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629C2-F3D4-CB55-63DB-5826B6176D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A3FC7C7-CD17-0D31-93BD-4AA7963CF9B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71EE57-67BF-C826-A4CA-541764F139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BBFCBF-2161-E5AB-36C8-47F847CE11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3AF8B-4969-4940-80FA-CA1C00EC0409}" type="datetimeFigureOut">
              <a:rPr lang="en-US" smtClean="0"/>
              <a:t>1/25/2025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D55BC3-67D2-F6E2-BEF7-C22A3A58E1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CD5021-E13F-A104-734A-3641EB4D4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8E3F0-1859-4B9E-9089-8521114C10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5036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5EFFC71-71F1-DDAB-70DC-84A0004FA6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F0C60C-0D43-EA08-0688-AFBEA86CD7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AE53D9-D7D2-B54C-6628-331B568AE94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643AF8B-4969-4940-80FA-CA1C00EC0409}" type="datetimeFigureOut">
              <a:rPr lang="en-US" smtClean="0"/>
              <a:t>1/25/2025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EB0C22-CA6D-1057-2335-FAAC2A0770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13EAA3-52BF-DAD6-BF56-223BEE0FED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C68E3F0-1859-4B9E-9089-8521114C10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3648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7" Type="http://schemas.openxmlformats.org/officeDocument/2006/relationships/image" Target="../media/image85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8.png"/><Relationship Id="rId4" Type="http://schemas.openxmlformats.org/officeDocument/2006/relationships/image" Target="../media/image82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1.png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DE33083-8EBF-1992-DA21-F74B2026B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2024_10_21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756D18F-CF03-5D49-2478-1779AB9A9B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593" y="1057874"/>
            <a:ext cx="5682630" cy="5049628"/>
          </a:xfrm>
        </p:spPr>
        <p:txBody>
          <a:bodyPr/>
          <a:lstStyle/>
          <a:p>
            <a:r>
              <a:rPr lang="en-US" altLang="zh-CN" dirty="0"/>
              <a:t>Dispersion at 1064nm&amp;1550nm</a:t>
            </a:r>
          </a:p>
          <a:p>
            <a:r>
              <a:rPr lang="en-US" altLang="zh-CN" dirty="0"/>
              <a:t>Radius = 1500um</a:t>
            </a:r>
          </a:p>
          <a:p>
            <a:r>
              <a:rPr lang="en-US" altLang="zh-CN" dirty="0"/>
              <a:t>2% </a:t>
            </a:r>
            <a:r>
              <a:rPr lang="en-US" altLang="zh-CN" dirty="0" err="1"/>
              <a:t>Unanneal</a:t>
            </a:r>
            <a:r>
              <a:rPr lang="en-US" altLang="zh-CN" dirty="0"/>
              <a:t>/Long anneal </a:t>
            </a:r>
          </a:p>
          <a:p>
            <a:r>
              <a:rPr lang="en-US" altLang="zh-CN" dirty="0"/>
              <a:t>2x2um</a:t>
            </a:r>
          </a:p>
          <a:p>
            <a:r>
              <a:rPr lang="en-US" altLang="zh-CN" dirty="0"/>
              <a:t>For Photogalvanic, we </a:t>
            </a:r>
            <a:r>
              <a:rPr lang="en-US" altLang="zh-CN" b="1" dirty="0"/>
              <a:t>want normal</a:t>
            </a:r>
            <a:r>
              <a:rPr lang="en-US" altLang="zh-CN" dirty="0"/>
              <a:t> dispersion at </a:t>
            </a:r>
            <a:r>
              <a:rPr lang="en-US" altLang="zh-CN" b="1" dirty="0"/>
              <a:t>1064nm</a:t>
            </a:r>
            <a:r>
              <a:rPr lang="en-US" altLang="zh-CN" dirty="0"/>
              <a:t> to avoid FWM competing power with SHG</a:t>
            </a:r>
          </a:p>
          <a:p>
            <a:endParaRPr lang="zh-CN" altLang="en-US" dirty="0"/>
          </a:p>
        </p:txBody>
      </p:sp>
      <p:sp>
        <p:nvSpPr>
          <p:cNvPr id="4" name="TextBox 13">
            <a:extLst>
              <a:ext uri="{FF2B5EF4-FFF2-40B4-BE49-F238E27FC236}">
                <a16:creationId xmlns:a16="http://schemas.microsoft.com/office/drawing/2014/main" id="{C13A07F8-EC58-B8D1-492C-9A8D269275AE}"/>
              </a:ext>
            </a:extLst>
          </p:cNvPr>
          <p:cNvSpPr txBox="1"/>
          <p:nvPr/>
        </p:nvSpPr>
        <p:spPr>
          <a:xfrm>
            <a:off x="7096153" y="3627772"/>
            <a:ext cx="4608576" cy="14447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" name="Rectangle 14">
            <a:extLst>
              <a:ext uri="{FF2B5EF4-FFF2-40B4-BE49-F238E27FC236}">
                <a16:creationId xmlns:a16="http://schemas.microsoft.com/office/drawing/2014/main" id="{6310FA09-6A77-ACE6-A2A6-021DA4CA2BDB}"/>
              </a:ext>
            </a:extLst>
          </p:cNvPr>
          <p:cNvSpPr/>
          <p:nvPr/>
        </p:nvSpPr>
        <p:spPr>
          <a:xfrm>
            <a:off x="6227473" y="3984388"/>
            <a:ext cx="5477256" cy="15361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THOX 15um thick</a:t>
            </a:r>
          </a:p>
        </p:txBody>
      </p:sp>
      <p:sp>
        <p:nvSpPr>
          <p:cNvPr id="6" name="Rectangle 15">
            <a:extLst>
              <a:ext uri="{FF2B5EF4-FFF2-40B4-BE49-F238E27FC236}">
                <a16:creationId xmlns:a16="http://schemas.microsoft.com/office/drawing/2014/main" id="{0A3036C2-CF3D-C8B2-02F6-FF5172331211}"/>
              </a:ext>
            </a:extLst>
          </p:cNvPr>
          <p:cNvSpPr/>
          <p:nvPr/>
        </p:nvSpPr>
        <p:spPr>
          <a:xfrm>
            <a:off x="8166001" y="3262012"/>
            <a:ext cx="1408176" cy="7223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2x2um</a:t>
            </a:r>
            <a:r>
              <a:rPr lang="en-US" sz="1200" dirty="0"/>
              <a:t>,2%,Air Clad</a:t>
            </a:r>
          </a:p>
        </p:txBody>
      </p:sp>
    </p:spTree>
    <p:extLst>
      <p:ext uri="{BB962C8B-B14F-4D97-AF65-F5344CB8AC3E}">
        <p14:creationId xmlns:p14="http://schemas.microsoft.com/office/powerpoint/2010/main" val="39158964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E3BC80-CCAC-A5CC-E732-ADFD07F6C4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 685nm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0FCF8D-74B4-28B5-F6C9-FE09F75CB6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0545"/>
            <a:ext cx="10877025" cy="45134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B02308D-C0CA-A7F2-0A60-99C2D8708A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6294" y="315935"/>
            <a:ext cx="4611095" cy="356003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63FC030-F56E-48D6-EA53-2C2E40BE3755}"/>
              </a:ext>
            </a:extLst>
          </p:cNvPr>
          <p:cNvSpPr txBox="1"/>
          <p:nvPr/>
        </p:nvSpPr>
        <p:spPr>
          <a:xfrm>
            <a:off x="8389125" y="64008"/>
            <a:ext cx="266911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At lower radius, </a:t>
            </a:r>
            <a:r>
              <a:rPr lang="en-US" dirty="0" err="1"/>
              <a:t>Comsol</a:t>
            </a:r>
            <a:r>
              <a:rPr lang="en-US" dirty="0"/>
              <a:t> is more easily to find mode that is a coexistence between the core and the cladding</a:t>
            </a:r>
          </a:p>
          <a:p>
            <a:endParaRPr lang="en-US" dirty="0"/>
          </a:p>
          <a:p>
            <a:r>
              <a:rPr lang="en-US" dirty="0"/>
              <a:t>The blue are very faint eigenmode of the THOX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FE098F0-2BBB-A75A-11D8-D28AB2922FA8}"/>
              </a:ext>
            </a:extLst>
          </p:cNvPr>
          <p:cNvCxnSpPr>
            <a:cxnSpLocks/>
          </p:cNvCxnSpPr>
          <p:nvPr/>
        </p:nvCxnSpPr>
        <p:spPr>
          <a:xfrm flipH="1">
            <a:off x="5751576" y="1746504"/>
            <a:ext cx="2569464" cy="53404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0202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0293F1-E689-9C82-DDE9-BF0F3A8E87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532nm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3B323B-86BE-C60E-ECC0-925CAE3090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90580"/>
            <a:ext cx="6113093" cy="40933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85C916B-8361-47EA-817C-7454081991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3695" y="1590580"/>
            <a:ext cx="5718305" cy="4307188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70462D15-06F6-DCB4-60A3-A01ADCC62550}"/>
              </a:ext>
            </a:extLst>
          </p:cNvPr>
          <p:cNvSpPr/>
          <p:nvPr/>
        </p:nvSpPr>
        <p:spPr>
          <a:xfrm>
            <a:off x="9255967" y="3181739"/>
            <a:ext cx="1688841" cy="2286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0002155-3E70-1F60-C060-603C83FA0352}"/>
              </a:ext>
            </a:extLst>
          </p:cNvPr>
          <p:cNvSpPr txBox="1"/>
          <p:nvPr/>
        </p:nvSpPr>
        <p:spPr>
          <a:xfrm>
            <a:off x="6113093" y="192837"/>
            <a:ext cx="505456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These contains the reflection(because my PML does not perfectly absorb), also the eigenmode in THOX. I believe this is mostly eigenmode in THOX, because if it is from reflection, you should see interference pattern</a:t>
            </a:r>
          </a:p>
        </p:txBody>
      </p:sp>
    </p:spTree>
    <p:extLst>
      <p:ext uri="{BB962C8B-B14F-4D97-AF65-F5344CB8AC3E}">
        <p14:creationId xmlns:p14="http://schemas.microsoft.com/office/powerpoint/2010/main" val="31054261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AD9EDD-49B7-2B42-670E-575B8C60BA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An example of reflection: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CD1A0E-CD7D-97BB-04C9-09C5548BB3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3CCE9CF-7DF6-325E-9C44-182E9945E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39813"/>
            <a:ext cx="12192000" cy="4776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18837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F2D2435-0450-CA09-2DA6-CF7CDE56A398}"/>
              </a:ext>
            </a:extLst>
          </p:cNvPr>
          <p:cNvSpPr txBox="1">
            <a:spLocks/>
          </p:cNvSpPr>
          <p:nvPr/>
        </p:nvSpPr>
        <p:spPr>
          <a:xfrm>
            <a:off x="297359" y="1557730"/>
            <a:ext cx="4740823" cy="37425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Cross Section 4x12 um</a:t>
            </a:r>
          </a:p>
          <a:p>
            <a:r>
              <a:rPr lang="en-US" dirty="0"/>
              <a:t>Wavelength 460, 532, 780, 1060, 1550 nm </a:t>
            </a:r>
          </a:p>
          <a:p>
            <a:r>
              <a:rPr lang="en-US" dirty="0"/>
              <a:t>Core Material: 2% </a:t>
            </a:r>
            <a:r>
              <a:rPr lang="en-US" b="1" dirty="0"/>
              <a:t>Long</a:t>
            </a:r>
            <a:r>
              <a:rPr lang="en-US" dirty="0"/>
              <a:t> </a:t>
            </a:r>
            <a:r>
              <a:rPr lang="en-US" b="1" dirty="0"/>
              <a:t>anneal</a:t>
            </a:r>
          </a:p>
          <a:p>
            <a:r>
              <a:rPr lang="en-US" dirty="0"/>
              <a:t>Radius: 1500um</a:t>
            </a:r>
          </a:p>
          <a:p>
            <a:r>
              <a:rPr lang="en-US" altLang="zh-CN" sz="2800" dirty="0"/>
              <a:t>Subject: </a:t>
            </a:r>
            <a:r>
              <a:rPr lang="en-US" altLang="zh-CN" sz="2800" b="1" dirty="0"/>
              <a:t>Light Distribution Plot &amp; effective mode area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BC81B5-1C10-EEEA-C141-8F28FCED7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8958" y="641771"/>
            <a:ext cx="5492972" cy="2274005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78A3AAC2-9195-E21E-1C65-445AC822FCBB}"/>
              </a:ext>
            </a:extLst>
          </p:cNvPr>
          <p:cNvSpPr txBox="1">
            <a:spLocks/>
          </p:cNvSpPr>
          <p:nvPr/>
        </p:nvSpPr>
        <p:spPr>
          <a:xfrm>
            <a:off x="297359" y="102263"/>
            <a:ext cx="4374308" cy="10790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2024_10_26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6388C01-D786-D184-34AE-CDF047D53B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8182" y="3241355"/>
            <a:ext cx="7153818" cy="2603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560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B81E69-FA62-618F-6983-25BAAA24E2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72576" y="6245073"/>
            <a:ext cx="2749294" cy="514769"/>
          </a:xfrm>
        </p:spPr>
        <p:txBody>
          <a:bodyPr>
            <a:noAutofit/>
          </a:bodyPr>
          <a:lstStyle/>
          <a:p>
            <a:r>
              <a:rPr lang="en-US" sz="2400" b="1" dirty="0"/>
              <a:t>E-field to the right</a:t>
            </a:r>
            <a:br>
              <a:rPr lang="en-US" sz="2400" b="1" dirty="0"/>
            </a:br>
            <a:r>
              <a:rPr lang="en-US" sz="2400" b="1" dirty="0"/>
              <a:t>Linear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859342-A3EE-285A-02A9-90ED72F788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657600" cy="27812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A560DB7-BE31-4935-47F5-EB62A32B09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4010" y="20046"/>
            <a:ext cx="3657600" cy="28341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EC8AE37-7667-2531-C747-8D27A6928A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8020" y="20046"/>
            <a:ext cx="3657600" cy="283410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E5A155E-4350-B3E0-4AE7-16B98ECE27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261252"/>
            <a:ext cx="3657600" cy="2781246"/>
          </a:xfrm>
          <a:prstGeom prst="rect">
            <a:avLst/>
          </a:prstGeom>
        </p:spPr>
      </p:pic>
      <p:pic>
        <p:nvPicPr>
          <p:cNvPr id="12" name="Content Placeholder 4">
            <a:extLst>
              <a:ext uri="{FF2B5EF4-FFF2-40B4-BE49-F238E27FC236}">
                <a16:creationId xmlns:a16="http://schemas.microsoft.com/office/drawing/2014/main" id="{7A5EAD1D-E691-93E3-A0AE-0A17977A6A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3894010" y="3261252"/>
            <a:ext cx="3657600" cy="2781245"/>
          </a:xfr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B0DD13F-91D7-A809-CEFD-D51B742F58E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88020" y="3261252"/>
            <a:ext cx="3657600" cy="2834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7807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4F4644F-1BF2-BD10-1E59-29FB07AC17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301" y="265855"/>
            <a:ext cx="3657600" cy="281353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07D9436-FD82-0068-72FA-165674BFD4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4233" y="265855"/>
            <a:ext cx="3657600" cy="281353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30BCE60-1A48-AA3C-B54C-006CDC0B87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6457" y="265855"/>
            <a:ext cx="3657600" cy="281353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061DBCE-C3BA-3809-05A4-50779A6BAB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301" y="3299486"/>
            <a:ext cx="3657600" cy="281353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AF90325-694A-A592-C11E-ADB61AFFDC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67200" y="3336724"/>
            <a:ext cx="3657600" cy="281353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B641509-AADD-BC07-13FD-587CE0BE18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26457" y="3299486"/>
            <a:ext cx="3657600" cy="2850776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B23D7DE5-FA3A-D078-BF5A-1B4E965FA1E1}"/>
              </a:ext>
            </a:extLst>
          </p:cNvPr>
          <p:cNvSpPr txBox="1">
            <a:spLocks/>
          </p:cNvSpPr>
          <p:nvPr/>
        </p:nvSpPr>
        <p:spPr>
          <a:xfrm>
            <a:off x="9172576" y="6245073"/>
            <a:ext cx="2749294" cy="51476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/>
              <a:t>E-field to the right</a:t>
            </a:r>
            <a:br>
              <a:rPr lang="en-US" sz="2400" b="1" dirty="0"/>
            </a:br>
            <a:r>
              <a:rPr lang="en-US" sz="2400" b="1" dirty="0"/>
              <a:t>Log</a:t>
            </a:r>
          </a:p>
        </p:txBody>
      </p:sp>
    </p:spTree>
    <p:extLst>
      <p:ext uri="{BB962C8B-B14F-4D97-AF65-F5344CB8AC3E}">
        <p14:creationId xmlns:p14="http://schemas.microsoft.com/office/powerpoint/2010/main" val="21408944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3B4DF942-3145-5371-F955-DABCB7BE52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271" y="193548"/>
            <a:ext cx="3634688" cy="281635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F6F943B-F8B9-BB6C-8A7E-5BA2723964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2996" y="193548"/>
            <a:ext cx="3703769" cy="281635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5DC1ADE-3981-2918-1FEC-1A4880175E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3251" y="193548"/>
            <a:ext cx="3703769" cy="281635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8D8ECDA-E75E-FEFD-B014-D47AD700FD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3271" y="3152775"/>
            <a:ext cx="3634688" cy="281635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0960E0A-6543-F85E-00DB-8AA6DB2CF8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12995" y="3198876"/>
            <a:ext cx="3703769" cy="281635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7AA26E50-1860-DA71-13EE-D4CE770C4B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63251" y="3206877"/>
            <a:ext cx="3661258" cy="2816352"/>
          </a:xfrm>
          <a:prstGeom prst="rect">
            <a:avLst/>
          </a:prstGeom>
        </p:spPr>
      </p:pic>
      <p:sp>
        <p:nvSpPr>
          <p:cNvPr id="31" name="Title 1">
            <a:extLst>
              <a:ext uri="{FF2B5EF4-FFF2-40B4-BE49-F238E27FC236}">
                <a16:creationId xmlns:a16="http://schemas.microsoft.com/office/drawing/2014/main" id="{01759263-4129-0E24-7D34-93E4BC5F0B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84050" y="6226023"/>
            <a:ext cx="2749294" cy="514769"/>
          </a:xfrm>
        </p:spPr>
        <p:txBody>
          <a:bodyPr>
            <a:noAutofit/>
          </a:bodyPr>
          <a:lstStyle/>
          <a:p>
            <a:r>
              <a:rPr lang="en-US" sz="2400" b="1" dirty="0"/>
              <a:t>E-field Upward</a:t>
            </a:r>
            <a:br>
              <a:rPr lang="en-US" sz="2400" b="1" dirty="0"/>
            </a:br>
            <a:r>
              <a:rPr lang="en-US" sz="2400" b="1" dirty="0"/>
              <a:t>Linear</a:t>
            </a:r>
          </a:p>
        </p:txBody>
      </p:sp>
    </p:spTree>
    <p:extLst>
      <p:ext uri="{BB962C8B-B14F-4D97-AF65-F5344CB8AC3E}">
        <p14:creationId xmlns:p14="http://schemas.microsoft.com/office/powerpoint/2010/main" val="623997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F45F910-6CC4-D0CA-96BD-39A46FC548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705" y="250698"/>
            <a:ext cx="3661258" cy="281635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FA40FAD-0DDE-65F3-C233-61EF47DC9C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8958" y="250698"/>
            <a:ext cx="3661258" cy="281635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8DAC0D5-0DED-8AF4-7236-4EA1D1F430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5203" y="250698"/>
            <a:ext cx="3661258" cy="281635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5380C31-5284-B97A-1329-38473F2187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5705" y="3346514"/>
            <a:ext cx="3613433" cy="281635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F2DF8BF-B7D7-B489-B6A1-55DEE51844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32871" y="3346514"/>
            <a:ext cx="3613433" cy="281635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1DF69AB-EAD4-99A2-9CBA-8336FD9A6B2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20037" y="3346514"/>
            <a:ext cx="3661258" cy="2816352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C5F1717A-EF24-3E1D-9020-9801B9486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84050" y="6226023"/>
            <a:ext cx="2749294" cy="514769"/>
          </a:xfrm>
        </p:spPr>
        <p:txBody>
          <a:bodyPr>
            <a:noAutofit/>
          </a:bodyPr>
          <a:lstStyle/>
          <a:p>
            <a:r>
              <a:rPr lang="en-US" sz="2400" b="1" dirty="0"/>
              <a:t>E-field Upward</a:t>
            </a:r>
            <a:br>
              <a:rPr lang="en-US" sz="2400" b="1" dirty="0"/>
            </a:br>
            <a:r>
              <a:rPr lang="en-US" sz="2400" b="1" dirty="0"/>
              <a:t>Log</a:t>
            </a:r>
          </a:p>
        </p:txBody>
      </p:sp>
    </p:spTree>
    <p:extLst>
      <p:ext uri="{BB962C8B-B14F-4D97-AF65-F5344CB8AC3E}">
        <p14:creationId xmlns:p14="http://schemas.microsoft.com/office/powerpoint/2010/main" val="7309481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BC9B02-3E48-EBA7-5548-0B3791A18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593" y="543105"/>
            <a:ext cx="13171457" cy="514769"/>
          </a:xfrm>
        </p:spPr>
        <p:txBody>
          <a:bodyPr>
            <a:noAutofit/>
          </a:bodyPr>
          <a:lstStyle/>
          <a:p>
            <a:r>
              <a:rPr lang="en-US" sz="3600" dirty="0"/>
              <a:t>Compare: @532nm, </a:t>
            </a:r>
            <a:r>
              <a:rPr lang="en-US" sz="3600" b="1" dirty="0"/>
              <a:t>E-Right , Linear</a:t>
            </a:r>
            <a:br>
              <a:rPr lang="en-US" sz="3600" dirty="0"/>
            </a:br>
            <a:r>
              <a:rPr lang="en-US" sz="3600" dirty="0"/>
              <a:t>		2x2um(r=1000um) vs. 4x12um(r=1500um) </a:t>
            </a:r>
            <a:br>
              <a:rPr lang="en-US" sz="3600" dirty="0"/>
            </a:br>
            <a:endParaRPr lang="en-US" sz="36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090B0CD-917C-1CE2-92EF-5895CF0015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9837" y="1499724"/>
            <a:ext cx="5614416" cy="426921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26035F2-9631-1889-81FC-5ECC43B492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593" y="1499724"/>
            <a:ext cx="5611534" cy="4267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2049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CE864F-672A-D2E4-C0B3-FCB397D0A0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783684-0B74-31DA-D6BB-FA2344DC0C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593" y="543105"/>
            <a:ext cx="13171457" cy="514769"/>
          </a:xfrm>
        </p:spPr>
        <p:txBody>
          <a:bodyPr>
            <a:noAutofit/>
          </a:bodyPr>
          <a:lstStyle/>
          <a:p>
            <a:r>
              <a:rPr lang="en-US" sz="3600" dirty="0"/>
              <a:t>Compare: @532nm, </a:t>
            </a:r>
            <a:r>
              <a:rPr lang="en-US" sz="3600" b="1" dirty="0"/>
              <a:t>E-Right , Log</a:t>
            </a:r>
            <a:br>
              <a:rPr lang="en-US" sz="3600" dirty="0"/>
            </a:br>
            <a:r>
              <a:rPr lang="en-US" sz="3600" dirty="0"/>
              <a:t>		2x2um(r=1000um) vs. 4x12um(r=1500um) </a:t>
            </a:r>
            <a:br>
              <a:rPr lang="en-US" sz="3600" dirty="0"/>
            </a:br>
            <a:endParaRPr lang="en-US" sz="3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A08380-3DF5-1EE0-212A-8DCD699C73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593" y="1543050"/>
            <a:ext cx="5614416" cy="43187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AB2B70B-BCDA-A52B-5E8E-8F368F5864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543050"/>
            <a:ext cx="5614416" cy="4318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985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EE55130E-23A9-7017-631F-BABA280722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515" y="132961"/>
            <a:ext cx="10855521" cy="1169341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2% </a:t>
            </a:r>
            <a:r>
              <a:rPr lang="en-US" altLang="zh-CN" dirty="0" err="1"/>
              <a:t>Unanneal</a:t>
            </a:r>
            <a:r>
              <a:rPr lang="en-US" altLang="zh-CN" dirty="0"/>
              <a:t>, @1550nm</a:t>
            </a:r>
            <a:br>
              <a:rPr lang="en-US" altLang="zh-CN" dirty="0"/>
            </a:br>
            <a:r>
              <a:rPr lang="en-US" altLang="zh-CN" dirty="0"/>
              <a:t>Without fitting refractive index before simulation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876E746-AF27-C69D-4B70-3BDCBE2900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5BFDB-4AB5-4EB8-A7FD-FBD2047DF0CA}" type="slidenum">
              <a:rPr lang="zh-CN" altLang="en-US" smtClean="0"/>
              <a:t>2</a:t>
            </a:fld>
            <a:endParaRPr lang="zh-CN" altLang="en-US" dirty="0"/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1013EA23-96FE-2648-63DE-3346DDEAD0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4665" y="1645561"/>
            <a:ext cx="5848011" cy="3642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2F939ADD-0E12-1821-3CAF-060D6052B5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45561"/>
            <a:ext cx="5848011" cy="3642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49FAA2EA-E2E0-EF63-634F-D742E836DD46}"/>
              </a:ext>
            </a:extLst>
          </p:cNvPr>
          <p:cNvSpPr txBox="1"/>
          <p:nvPr/>
        </p:nvSpPr>
        <p:spPr>
          <a:xfrm>
            <a:off x="666750" y="1894415"/>
            <a:ext cx="25931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Arrow means </a:t>
            </a:r>
          </a:p>
          <a:p>
            <a:r>
              <a:rPr lang="en-US" altLang="zh-CN" b="1" dirty="0"/>
              <a:t>E-field direction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59D9D9B-CC6B-B264-FC80-BD5EA9D8BD24}"/>
              </a:ext>
            </a:extLst>
          </p:cNvPr>
          <p:cNvSpPr txBox="1"/>
          <p:nvPr/>
        </p:nvSpPr>
        <p:spPr>
          <a:xfrm>
            <a:off x="666750" y="5382380"/>
            <a:ext cx="55435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The measured refractive index has fluctuations that cause the zigzag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57B4D07-FC6B-8A1F-7A1F-00DA350A4C12}"/>
              </a:ext>
            </a:extLst>
          </p:cNvPr>
          <p:cNvSpPr txBox="1"/>
          <p:nvPr/>
        </p:nvSpPr>
        <p:spPr>
          <a:xfrm>
            <a:off x="3926654" y="1413666"/>
            <a:ext cx="61003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/>
              <a:t>These are two fundamental modes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4119536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616567-AC54-B7F5-46A1-73F2D0EA91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78553-07B9-E59D-B560-080B6CAE07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593" y="543105"/>
            <a:ext cx="13171457" cy="514769"/>
          </a:xfrm>
        </p:spPr>
        <p:txBody>
          <a:bodyPr>
            <a:noAutofit/>
          </a:bodyPr>
          <a:lstStyle/>
          <a:p>
            <a:r>
              <a:rPr lang="en-US" sz="3600" dirty="0"/>
              <a:t>Compare: @532nm, </a:t>
            </a:r>
            <a:r>
              <a:rPr lang="en-US" sz="3600" b="1" dirty="0"/>
              <a:t>E-Up, Linear</a:t>
            </a:r>
            <a:br>
              <a:rPr lang="en-US" sz="3600" dirty="0"/>
            </a:br>
            <a:r>
              <a:rPr lang="en-US" sz="3600" dirty="0"/>
              <a:t>		2x2um(r=1000um) vs. 4x12um(r=1500um) </a:t>
            </a:r>
            <a:br>
              <a:rPr lang="en-US" sz="3600" dirty="0"/>
            </a:br>
            <a:endParaRPr lang="en-US" sz="3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768C79-5733-C1D8-E586-DEC61862AD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593" y="1673750"/>
            <a:ext cx="5614416" cy="42692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2362E3F-099D-3731-CC48-EEB174653A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6025" y="1673750"/>
            <a:ext cx="5614416" cy="4350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9393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C6AD21-B290-63A9-EEA2-011E856411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875C84-2CFF-1092-6B66-02BE354DBD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593" y="543105"/>
            <a:ext cx="13171457" cy="514769"/>
          </a:xfrm>
        </p:spPr>
        <p:txBody>
          <a:bodyPr>
            <a:noAutofit/>
          </a:bodyPr>
          <a:lstStyle/>
          <a:p>
            <a:r>
              <a:rPr lang="en-US" sz="3600" dirty="0"/>
              <a:t>Compare: @532nm, </a:t>
            </a:r>
            <a:r>
              <a:rPr lang="en-US" sz="3600" b="1" dirty="0"/>
              <a:t>E-Up, Log</a:t>
            </a:r>
            <a:br>
              <a:rPr lang="en-US" sz="3600" dirty="0"/>
            </a:br>
            <a:r>
              <a:rPr lang="en-US" sz="3600" dirty="0"/>
              <a:t>		2x2um(r=1000um) vs. 4x12um(r=1500um) </a:t>
            </a:r>
            <a:br>
              <a:rPr lang="en-US" sz="3600" dirty="0"/>
            </a:br>
            <a:endParaRPr lang="en-US" sz="3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3E2D2A-CE79-9B1B-874F-99B11ADBC6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593" y="1638300"/>
            <a:ext cx="5614416" cy="431878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F51B296-8AE7-11F1-8859-31557C9144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8400" y="1543050"/>
            <a:ext cx="5614416" cy="4318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6931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48C0F5A4-02E1-B730-535D-48D81C6640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9557"/>
            <a:ext cx="6046790" cy="5326261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32A1357B-AAAC-BD38-6F38-803AF7024A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C1E6791-95D1-4A32-C9D3-A4D7373479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6752" y="998668"/>
            <a:ext cx="5093248" cy="5049628"/>
          </a:xfrm>
        </p:spPr>
        <p:txBody>
          <a:bodyPr/>
          <a:lstStyle/>
          <a:p>
            <a:r>
              <a:rPr lang="en-US" altLang="zh-CN" dirty="0"/>
              <a:t>2% Long Anneal</a:t>
            </a:r>
          </a:p>
          <a:p>
            <a:r>
              <a:rPr lang="en-US" altLang="zh-CN" dirty="0"/>
              <a:t>30 x 2um </a:t>
            </a:r>
          </a:p>
          <a:p>
            <a:r>
              <a:rPr lang="en-US" altLang="zh-CN" dirty="0"/>
              <a:t>@1550nm</a:t>
            </a:r>
          </a:p>
          <a:p>
            <a:r>
              <a:rPr lang="en-US" altLang="zh-CN" dirty="0"/>
              <a:t>OR1: R=3300um</a:t>
            </a:r>
          </a:p>
          <a:p>
            <a:r>
              <a:rPr lang="en-US" altLang="zh-CN" dirty="0">
                <a:solidFill>
                  <a:schemeClr val="tx2">
                    <a:lumMod val="50000"/>
                    <a:lumOff val="50000"/>
                  </a:schemeClr>
                </a:solidFill>
              </a:rPr>
              <a:t>OR1.5: R=2800um(6um width)</a:t>
            </a:r>
          </a:p>
          <a:p>
            <a:r>
              <a:rPr lang="en-US" altLang="zh-CN" dirty="0"/>
              <a:t>OR2: R=2250um</a:t>
            </a:r>
          </a:p>
          <a:p>
            <a:r>
              <a:rPr lang="en-US" altLang="zh-CN" dirty="0"/>
              <a:t>OR3: R=1600um</a:t>
            </a:r>
          </a:p>
          <a:p>
            <a:r>
              <a:rPr lang="en-US" altLang="zh-CN" dirty="0"/>
              <a:t>OR4: R=1050um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848DAE7-1146-0D50-99B6-563EF069658F}"/>
              </a:ext>
            </a:extLst>
          </p:cNvPr>
          <p:cNvSpPr txBox="1"/>
          <p:nvPr/>
        </p:nvSpPr>
        <p:spPr>
          <a:xfrm>
            <a:off x="4861450" y="1651183"/>
            <a:ext cx="5212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OR1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119E1CA-7E2D-BBAF-621C-CA618FE090D8}"/>
              </a:ext>
            </a:extLst>
          </p:cNvPr>
          <p:cNvSpPr txBox="1"/>
          <p:nvPr/>
        </p:nvSpPr>
        <p:spPr>
          <a:xfrm>
            <a:off x="4519990" y="1961545"/>
            <a:ext cx="6687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OR1.5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15ED42D-B3CE-CFB9-0B43-F05293D65409}"/>
              </a:ext>
            </a:extLst>
          </p:cNvPr>
          <p:cNvSpPr txBox="1"/>
          <p:nvPr/>
        </p:nvSpPr>
        <p:spPr>
          <a:xfrm>
            <a:off x="3723967" y="2513907"/>
            <a:ext cx="5212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OR3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D897272-FE57-B0A3-B3F0-EEF5E2FC9468}"/>
              </a:ext>
            </a:extLst>
          </p:cNvPr>
          <p:cNvSpPr txBox="1"/>
          <p:nvPr/>
        </p:nvSpPr>
        <p:spPr>
          <a:xfrm>
            <a:off x="4217605" y="2360019"/>
            <a:ext cx="5212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OR2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556F787-F083-B9C0-C059-DD7A46439F63}"/>
              </a:ext>
            </a:extLst>
          </p:cNvPr>
          <p:cNvSpPr txBox="1"/>
          <p:nvPr/>
        </p:nvSpPr>
        <p:spPr>
          <a:xfrm>
            <a:off x="3165962" y="2720735"/>
            <a:ext cx="5212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OR4</a:t>
            </a:r>
            <a:endParaRPr lang="zh-CN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0954D6-2FB1-C048-3676-EED056AFCD13}"/>
              </a:ext>
            </a:extLst>
          </p:cNvPr>
          <p:cNvSpPr txBox="1"/>
          <p:nvPr/>
        </p:nvSpPr>
        <p:spPr>
          <a:xfrm>
            <a:off x="9171432" y="3582687"/>
            <a:ext cx="29352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</a:rPr>
              <a:t>E up: Q = 0.283M</a:t>
            </a:r>
          </a:p>
          <a:p>
            <a: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</a:rPr>
              <a:t>E right: Q = 2.12M </a:t>
            </a:r>
          </a:p>
        </p:txBody>
      </p:sp>
    </p:spTree>
    <p:extLst>
      <p:ext uri="{BB962C8B-B14F-4D97-AF65-F5344CB8AC3E}">
        <p14:creationId xmlns:p14="http://schemas.microsoft.com/office/powerpoint/2010/main" val="40464942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56721365-2184-A26C-B49B-20202F5A26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7728" y="512968"/>
            <a:ext cx="7565136" cy="5065642"/>
          </a:xfrm>
          <a:prstGeom prst="rect">
            <a:avLst/>
          </a:prstGeom>
        </p:spPr>
      </p:pic>
      <p:sp>
        <p:nvSpPr>
          <p:cNvPr id="6" name="内容占位符 2">
            <a:extLst>
              <a:ext uri="{FF2B5EF4-FFF2-40B4-BE49-F238E27FC236}">
                <a16:creationId xmlns:a16="http://schemas.microsoft.com/office/drawing/2014/main" id="{01B4E413-C7BA-4B5B-C300-0CA971331C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6060" y="124673"/>
            <a:ext cx="2748968" cy="2591095"/>
          </a:xfrm>
        </p:spPr>
        <p:txBody>
          <a:bodyPr>
            <a:normAutofit/>
          </a:bodyPr>
          <a:lstStyle/>
          <a:p>
            <a:r>
              <a:rPr lang="en-US" altLang="zh-CN" sz="1800" dirty="0"/>
              <a:t>2% Long Anneal</a:t>
            </a:r>
          </a:p>
          <a:p>
            <a:r>
              <a:rPr lang="en-US" altLang="zh-CN" sz="1800" dirty="0"/>
              <a:t>30 x 2um </a:t>
            </a:r>
          </a:p>
          <a:p>
            <a:r>
              <a:rPr lang="en-US" altLang="zh-CN" sz="1800" dirty="0"/>
              <a:t>@1550nm</a:t>
            </a:r>
          </a:p>
          <a:p>
            <a:r>
              <a:rPr lang="en-US" altLang="zh-CN" sz="1800" dirty="0"/>
              <a:t>OR1: R=3300um</a:t>
            </a:r>
          </a:p>
          <a:p>
            <a:r>
              <a:rPr lang="en-US" altLang="zh-CN" sz="1800" dirty="0"/>
              <a:t>OR2: R=2250um</a:t>
            </a:r>
          </a:p>
          <a:p>
            <a:r>
              <a:rPr lang="en-US" altLang="zh-CN" sz="1800" dirty="0"/>
              <a:t>OR3: R=1600um</a:t>
            </a:r>
          </a:p>
          <a:p>
            <a:r>
              <a:rPr lang="en-US" altLang="zh-CN" sz="1800" dirty="0"/>
              <a:t>OR4: R=1050um</a:t>
            </a:r>
            <a:endParaRPr lang="zh-CN" altLang="en-US" sz="18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CCED00D-3004-E991-1B61-4E8ACE957AC2}"/>
              </a:ext>
            </a:extLst>
          </p:cNvPr>
          <p:cNvSpPr txBox="1"/>
          <p:nvPr/>
        </p:nvSpPr>
        <p:spPr>
          <a:xfrm>
            <a:off x="11391352" y="5327729"/>
            <a:ext cx="9530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OR1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149EED0-8EA1-BF48-9502-6F60A075E863}"/>
              </a:ext>
            </a:extLst>
          </p:cNvPr>
          <p:cNvSpPr txBox="1"/>
          <p:nvPr/>
        </p:nvSpPr>
        <p:spPr>
          <a:xfrm>
            <a:off x="9302202" y="5309675"/>
            <a:ext cx="9530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OR2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62BAE652-ED3D-EC6B-FCDD-3E2E791B0023}"/>
              </a:ext>
            </a:extLst>
          </p:cNvPr>
          <p:cNvSpPr txBox="1"/>
          <p:nvPr/>
        </p:nvSpPr>
        <p:spPr>
          <a:xfrm>
            <a:off x="7465116" y="5335670"/>
            <a:ext cx="9530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OR3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5F32DBB-C102-3744-53BA-27822F3D4985}"/>
              </a:ext>
            </a:extLst>
          </p:cNvPr>
          <p:cNvSpPr txBox="1"/>
          <p:nvPr/>
        </p:nvSpPr>
        <p:spPr>
          <a:xfrm>
            <a:off x="5207902" y="5336666"/>
            <a:ext cx="9530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OR4</a:t>
            </a:r>
            <a:endParaRPr lang="zh-CN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A73DC8-1CC4-4AE8-657B-9C1CAEB33D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671" y="3131191"/>
            <a:ext cx="4594251" cy="121669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354EAEE-135D-7CAB-5AA4-6F9F4C495E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36" y="4763311"/>
            <a:ext cx="4749529" cy="137231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AFEA388-861F-B1E1-8B35-86AB9CA48C7E}"/>
              </a:ext>
            </a:extLst>
          </p:cNvPr>
          <p:cNvSpPr txBox="1"/>
          <p:nvPr/>
        </p:nvSpPr>
        <p:spPr>
          <a:xfrm>
            <a:off x="319196" y="4976204"/>
            <a:ext cx="35798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Aeff=21.446663810347093 um^2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8BE37A4-B3FA-5B39-F1F0-A2CDAE5FB490}"/>
              </a:ext>
            </a:extLst>
          </p:cNvPr>
          <p:cNvSpPr txBox="1"/>
          <p:nvPr/>
        </p:nvSpPr>
        <p:spPr>
          <a:xfrm>
            <a:off x="319196" y="3867317"/>
            <a:ext cx="6172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Aeff = 19.439836253579607 um^2</a:t>
            </a:r>
          </a:p>
        </p:txBody>
      </p:sp>
    </p:spTree>
    <p:extLst>
      <p:ext uri="{BB962C8B-B14F-4D97-AF65-F5344CB8AC3E}">
        <p14:creationId xmlns:p14="http://schemas.microsoft.com/office/powerpoint/2010/main" val="39610990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60246-B8C4-E124-0428-B44A11EB9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780nm 3x2 clad and non clad r=1000um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4040CAA-19A8-9C4E-CDA6-545E2498E385}"/>
              </a:ext>
            </a:extLst>
          </p:cNvPr>
          <p:cNvSpPr txBox="1"/>
          <p:nvPr/>
        </p:nvSpPr>
        <p:spPr>
          <a:xfrm>
            <a:off x="182593" y="891529"/>
            <a:ext cx="105338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 Cladding, 780,</a:t>
            </a:r>
          </a:p>
          <a:p>
            <a:r>
              <a:rPr lang="en-US" dirty="0"/>
              <a:t>	E right: Simulation Fluctuates a lot at the order of 10^20 Q. </a:t>
            </a:r>
            <a: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</a:rPr>
              <a:t>The bending Q should be very high</a:t>
            </a:r>
          </a:p>
          <a:p>
            <a:r>
              <a:rPr lang="en-US" dirty="0"/>
              <a:t>	E up:  B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E7AFD2-C30A-AC1C-EB30-B4EC06B62E49}"/>
              </a:ext>
            </a:extLst>
          </p:cNvPr>
          <p:cNvSpPr txBox="1"/>
          <p:nvPr/>
        </p:nvSpPr>
        <p:spPr>
          <a:xfrm>
            <a:off x="182593" y="1753879"/>
            <a:ext cx="105338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Yes Cladding, 780,</a:t>
            </a:r>
          </a:p>
          <a:p>
            <a:r>
              <a:rPr lang="en-US" dirty="0"/>
              <a:t>	E right: Still very high ~10^19</a:t>
            </a:r>
          </a:p>
          <a:p>
            <a:r>
              <a:rPr lang="en-US" dirty="0"/>
              <a:t>	E up:  </a:t>
            </a:r>
          </a:p>
        </p:txBody>
      </p:sp>
    </p:spTree>
    <p:extLst>
      <p:ext uri="{BB962C8B-B14F-4D97-AF65-F5344CB8AC3E}">
        <p14:creationId xmlns:p14="http://schemas.microsoft.com/office/powerpoint/2010/main" val="28251237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5613E7-8A1E-8DEE-3B6F-EC265FC65C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593" y="534172"/>
            <a:ext cx="11474569" cy="514769"/>
          </a:xfrm>
        </p:spPr>
        <p:txBody>
          <a:bodyPr>
            <a:normAutofit fontScale="90000"/>
          </a:bodyPr>
          <a:lstStyle/>
          <a:p>
            <a:r>
              <a:rPr lang="en-US" dirty="0"/>
              <a:t>Cladding Device, 780, up and right have almost identical mode area so I only show one of them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662F6AD-1880-1FFA-B2CE-F024457398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18" y="1792224"/>
            <a:ext cx="5388622" cy="40168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707CF58-45A4-8F50-A551-455BB4DFDF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1470" y="1833537"/>
            <a:ext cx="5265692" cy="3975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6211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140056-D743-C870-C803-0E10F4F7A9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246" y="43137"/>
            <a:ext cx="10131839" cy="958444"/>
          </a:xfrm>
        </p:spPr>
        <p:txBody>
          <a:bodyPr>
            <a:noAutofit/>
          </a:bodyPr>
          <a:lstStyle/>
          <a:p>
            <a:r>
              <a:rPr lang="en-US" sz="2800" dirty="0"/>
              <a:t>Air Cladding, Up and Right E-field have slightly different mode distribution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4C518F-0F26-E397-0EBD-4AD1253A54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6996" y="586650"/>
            <a:ext cx="3895669" cy="29411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7B756F3-3ED9-3737-F179-50D41A60E3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8077" y="586650"/>
            <a:ext cx="3867923" cy="29411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1E0CEC7-C79C-74B7-B28E-E0D13007FC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2328" y="3611106"/>
            <a:ext cx="4079419" cy="304091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EED9BBE-D365-8606-E11A-D7FC0CFE71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1747" y="3527825"/>
            <a:ext cx="4079419" cy="3079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3497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54A5E-B9C6-560D-ED16-9F8703E05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2024_10_29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A8D9FE-A6CE-917B-8974-9516CE846A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3x2 um, 780nm, air clad dispersion</a:t>
            </a:r>
          </a:p>
          <a:p>
            <a:r>
              <a:rPr lang="en-US" dirty="0"/>
              <a:t>2x2um, 532nm, air clad, dispersion, r=1000um</a:t>
            </a:r>
          </a:p>
        </p:txBody>
      </p:sp>
    </p:spTree>
    <p:extLst>
      <p:ext uri="{BB962C8B-B14F-4D97-AF65-F5344CB8AC3E}">
        <p14:creationId xmlns:p14="http://schemas.microsoft.com/office/powerpoint/2010/main" val="35635077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E85983-E6DF-3931-AD0A-E6FE6A68AC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3x2 um, 780nm, air clad dispersion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5E340E-3C2B-36CB-77DE-26E4C79A65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40061"/>
            <a:ext cx="6050575" cy="38676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47066DC-E5BF-9F01-B0D0-489F431E92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2991" y="1774178"/>
            <a:ext cx="6209009" cy="3968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7907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70DD6F-8E45-71DF-8E6E-771455EACB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593" y="300867"/>
            <a:ext cx="9453113" cy="514769"/>
          </a:xfrm>
        </p:spPr>
        <p:txBody>
          <a:bodyPr>
            <a:normAutofit fontScale="90000"/>
          </a:bodyPr>
          <a:lstStyle/>
          <a:p>
            <a:r>
              <a:rPr lang="en-US" dirty="0"/>
              <a:t>2x2um, 532nm, air clad, dispersion, r=1000um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90B51E-9173-D1DD-D123-80E8E09539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8962"/>
            <a:ext cx="5843176" cy="36762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76DDB63-E734-9066-B5D0-3717838EA6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0801" y="1268962"/>
            <a:ext cx="6147197" cy="3867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3667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7C8027-D445-4097-232D-5090B824A8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762" y="394868"/>
            <a:ext cx="10631946" cy="974247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2% </a:t>
            </a:r>
            <a:r>
              <a:rPr lang="en-US" altLang="zh-CN" dirty="0" err="1"/>
              <a:t>Unanneal</a:t>
            </a:r>
            <a:r>
              <a:rPr lang="en-US" altLang="zh-CN" dirty="0"/>
              <a:t>, @1550nm</a:t>
            </a:r>
            <a:br>
              <a:rPr lang="en-US" altLang="zh-CN" dirty="0"/>
            </a:br>
            <a:r>
              <a:rPr lang="en-US" altLang="zh-CN" dirty="0" err="1"/>
              <a:t>Sellmeier</a:t>
            </a:r>
            <a:r>
              <a:rPr lang="en-US" altLang="zh-CN" dirty="0"/>
              <a:t> fitting refractive index before simulation</a:t>
            </a:r>
            <a:endParaRPr lang="zh-CN" alt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9C41F345-194F-89A2-613D-072F0D644D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4400" y="1628788"/>
            <a:ext cx="6197600" cy="3860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4BD8DA6-733E-A4E7-1EDE-811229AC3F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28787"/>
            <a:ext cx="6197600" cy="3860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E80AB14E-29A2-D0BD-B1F7-4561712A959D}"/>
              </a:ext>
            </a:extLst>
          </p:cNvPr>
          <p:cNvSpPr txBox="1"/>
          <p:nvPr/>
        </p:nvSpPr>
        <p:spPr>
          <a:xfrm>
            <a:off x="552449" y="5488884"/>
            <a:ext cx="67430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Zigzag disappeared after you apply </a:t>
            </a:r>
            <a:r>
              <a:rPr lang="en-US" altLang="zh-CN" dirty="0" err="1">
                <a:solidFill>
                  <a:srgbClr val="FF0000"/>
                </a:solidFill>
              </a:rPr>
              <a:t>Sellmeier</a:t>
            </a:r>
            <a:r>
              <a:rPr lang="en-US" altLang="zh-CN" dirty="0">
                <a:solidFill>
                  <a:srgbClr val="FF0000"/>
                </a:solidFill>
              </a:rPr>
              <a:t> fitting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33661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654D96-121C-15DD-F691-ADC5AAB0AF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Radius V.s. momentum</a:t>
            </a:r>
          </a:p>
          <a:p>
            <a:r>
              <a:rPr lang="en-US" dirty="0"/>
              <a:t>Width </a:t>
            </a:r>
            <a:r>
              <a:rPr lang="en-US" dirty="0" err="1"/>
              <a:t>v.s</a:t>
            </a:r>
            <a:r>
              <a:rPr lang="en-US" dirty="0"/>
              <a:t>. momentum</a:t>
            </a:r>
          </a:p>
          <a:p>
            <a:r>
              <a:rPr lang="en-US" dirty="0"/>
              <a:t>2x12um, R=1500um</a:t>
            </a:r>
          </a:p>
          <a:p>
            <a:r>
              <a:rPr lang="en-US" dirty="0"/>
              <a:t>ICP-PECVD cladding</a:t>
            </a:r>
          </a:p>
          <a:p>
            <a:r>
              <a:rPr lang="en-US" dirty="0"/>
              <a:t>2% long anneal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D198C5C-EB38-7D7E-C6F2-FDD09946A0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" y="1057590"/>
            <a:ext cx="9253728" cy="4742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9D8B030-50C1-012D-1B4F-193A8E4D35A9}"/>
              </a:ext>
            </a:extLst>
          </p:cNvPr>
          <p:cNvSpPr txBox="1"/>
          <p:nvPr/>
        </p:nvSpPr>
        <p:spPr>
          <a:xfrm>
            <a:off x="276606" y="349704"/>
            <a:ext cx="609447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/>
              <a:t>2024_11_3</a:t>
            </a:r>
          </a:p>
        </p:txBody>
      </p:sp>
    </p:spTree>
    <p:extLst>
      <p:ext uri="{BB962C8B-B14F-4D97-AF65-F5344CB8AC3E}">
        <p14:creationId xmlns:p14="http://schemas.microsoft.com/office/powerpoint/2010/main" val="18447079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9CB9E-A4DC-ACCE-67A1-9E125D5E6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70EF19-B614-07EE-F68F-729E69E472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593" y="1057874"/>
            <a:ext cx="9343962" cy="5049628"/>
          </a:xfrm>
        </p:spPr>
        <p:txBody>
          <a:bodyPr/>
          <a:lstStyle/>
          <a:p>
            <a:r>
              <a:rPr lang="en-US" dirty="0"/>
              <a:t>Get the FSR</a:t>
            </a:r>
          </a:p>
          <a:p>
            <a:r>
              <a:rPr lang="en-US" dirty="0"/>
              <a:t>Based on the coupling Q, calculate the target kappa</a:t>
            </a:r>
          </a:p>
          <a:p>
            <a:r>
              <a:rPr lang="en-US" dirty="0"/>
              <a:t>Based on the target kappa, tune the geometry for covalent bond formation </a:t>
            </a:r>
          </a:p>
        </p:txBody>
      </p:sp>
    </p:spTree>
    <p:extLst>
      <p:ext uri="{BB962C8B-B14F-4D97-AF65-F5344CB8AC3E}">
        <p14:creationId xmlns:p14="http://schemas.microsoft.com/office/powerpoint/2010/main" val="15053734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714618-B98D-4827-FF1B-E577EE56C0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Get the FSR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4781DB-063B-57D1-BD3B-8C88ECD219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b="0" dirty="0"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21.19171390008956 right</a:t>
            </a:r>
          </a:p>
          <a:p>
            <a:endParaRPr lang="en-US" sz="2400" dirty="0"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endParaRPr lang="en-US" sz="2400" b="0" dirty="0">
              <a:effectLst/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r>
              <a:rPr lang="en-US" sz="2400" b="0" dirty="0">
                <a:effectLst/>
                <a:latin typeface="Consolas" panose="020B0609020204030204" pitchFamily="49" charset="0"/>
              </a:rPr>
              <a:t>21.187508667145355 up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7B9F6C-9C3C-D0CC-730B-6905050DF4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0175" y="750498"/>
            <a:ext cx="7530785" cy="4833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2165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C90025-69FD-1118-3314-C28AE3C06C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Based on Coupling Q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10C8AA-D82B-0027-0E04-F479EA7FDA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593" y="827691"/>
            <a:ext cx="2353003" cy="8859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831AF9F-0859-A412-8DC8-5DFEE29AA0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105" y="1580376"/>
            <a:ext cx="9088118" cy="88594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A4804C3-DC1F-59E5-498F-6C1394CE10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288" y="2549632"/>
            <a:ext cx="3747846" cy="98689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5D9730F-EDE4-B128-1412-088733EDDA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0909" y="2219561"/>
            <a:ext cx="5015926" cy="463843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DC37385-640F-44C2-6271-FA760212C793}"/>
              </a:ext>
            </a:extLst>
          </p:cNvPr>
          <p:cNvSpPr txBox="1"/>
          <p:nvPr/>
        </p:nvSpPr>
        <p:spPr>
          <a:xfrm>
            <a:off x="433489" y="3938615"/>
            <a:ext cx="59124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Lower width, stronger momentum</a:t>
            </a:r>
          </a:p>
          <a:p>
            <a:r>
              <a:rPr lang="en-US" dirty="0"/>
              <a:t>Larger radius, stronger momentum(might be incorrect)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74416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F3CB5F-0141-EEBA-01BF-BD54476A3D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Momentum and width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9D2A95-B27C-C828-588E-03CEAD69E2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277" y="1679510"/>
            <a:ext cx="5590903" cy="399350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0E374D7-3C14-B6C7-9F9D-7791D0D25349}"/>
              </a:ext>
            </a:extLst>
          </p:cNvPr>
          <p:cNvSpPr txBox="1"/>
          <p:nvPr/>
        </p:nvSpPr>
        <p:spPr>
          <a:xfrm>
            <a:off x="1785366" y="4809158"/>
            <a:ext cx="28283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effectLst/>
                <a:latin typeface="Consolas" panose="020B0609020204030204" pitchFamily="49" charset="0"/>
              </a:rPr>
              <a:t>0.002211083304213684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25B1983-19A6-7FB5-392E-ACC3B7F901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1829" y="1567542"/>
            <a:ext cx="5396757" cy="421743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AA9E40E-1539-91B0-3DB7-FDBE75956B29}"/>
              </a:ext>
            </a:extLst>
          </p:cNvPr>
          <p:cNvSpPr txBox="1"/>
          <p:nvPr/>
        </p:nvSpPr>
        <p:spPr>
          <a:xfrm>
            <a:off x="6895801" y="5013099"/>
            <a:ext cx="194440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 dirty="0">
                <a:effectLst/>
                <a:latin typeface="Consolas" panose="020B0609020204030204" pitchFamily="49" charset="0"/>
              </a:rPr>
              <a:t>1.15069203e-07</a:t>
            </a:r>
            <a:endParaRPr lang="en-US" sz="1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7FF02C3-DC99-C071-EA2C-A50BEF3480C2}"/>
              </a:ext>
            </a:extLst>
          </p:cNvPr>
          <p:cNvSpPr txBox="1"/>
          <p:nvPr/>
        </p:nvSpPr>
        <p:spPr>
          <a:xfrm>
            <a:off x="4613740" y="1033272"/>
            <a:ext cx="37804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Thus, try:</a:t>
            </a:r>
          </a:p>
          <a:p>
            <a:r>
              <a:rPr lang="en-US" dirty="0"/>
              <a:t>	Gap = 3.2um, 2x2um </a:t>
            </a:r>
          </a:p>
        </p:txBody>
      </p:sp>
    </p:spTree>
    <p:extLst>
      <p:ext uri="{BB962C8B-B14F-4D97-AF65-F5344CB8AC3E}">
        <p14:creationId xmlns:p14="http://schemas.microsoft.com/office/powerpoint/2010/main" val="32018898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309010-9DA5-F088-7B01-CEF4D8D42F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Momentum and Gap Size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D9808B5-8F9D-A84D-C843-703B865157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69264"/>
            <a:ext cx="5671124" cy="457675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F5B86C3-85BE-A951-9B89-0A2CFF4E0D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7584" y="787361"/>
            <a:ext cx="6217134" cy="4940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939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81731-1F8E-0095-FE87-9380ED2EF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5112"/>
            <a:ext cx="9453113" cy="514769"/>
          </a:xfrm>
        </p:spPr>
        <p:txBody>
          <a:bodyPr>
            <a:normAutofit fontScale="90000"/>
          </a:bodyPr>
          <a:lstStyle/>
          <a:p>
            <a:r>
              <a:rPr lang="en-US" dirty="0"/>
              <a:t>Test </a:t>
            </a:r>
            <a:r>
              <a:rPr lang="en-US" dirty="0" err="1"/>
              <a:t>FUck</a:t>
            </a:r>
            <a:endParaRPr lang="en-US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59BF64F-0D74-75AD-9A08-CC9FAE4C8E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6459" y="5544027"/>
            <a:ext cx="3081364" cy="79027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7C76574-3235-FFD4-5333-6CAFBD05E2FE}"/>
              </a:ext>
            </a:extLst>
          </p:cNvPr>
          <p:cNvSpPr txBox="1"/>
          <p:nvPr/>
        </p:nvSpPr>
        <p:spPr>
          <a:xfrm>
            <a:off x="603503" y="4554038"/>
            <a:ext cx="31892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Problem</a:t>
            </a:r>
          </a:p>
          <a:p>
            <a:pPr marL="342900" indent="-342900">
              <a:buAutoNum type="arabicPeriod"/>
            </a:pPr>
            <a:r>
              <a:rPr lang="en-US" dirty="0"/>
              <a:t>Under sqrt is negative</a:t>
            </a:r>
          </a:p>
          <a:p>
            <a:pPr marL="342900" indent="-342900">
              <a:buAutoNum type="arabicPeriod"/>
            </a:pPr>
            <a:r>
              <a:rPr lang="en-US" dirty="0"/>
              <a:t>Beta21 = 2*delta_beta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BCB455E2-D405-FF26-8D92-4E49B154D46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53684"/>
          <a:stretch/>
        </p:blipFill>
        <p:spPr>
          <a:xfrm>
            <a:off x="0" y="5488864"/>
            <a:ext cx="2969041" cy="9525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88DB5F4-C9B3-24E8-C0CD-90D2E5A23F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7823" y="0"/>
            <a:ext cx="5763899" cy="4268204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5B797DDD-7B18-F36F-825D-520289AA4FAF}"/>
              </a:ext>
            </a:extLst>
          </p:cNvPr>
          <p:cNvSpPr txBox="1"/>
          <p:nvPr/>
        </p:nvSpPr>
        <p:spPr>
          <a:xfrm>
            <a:off x="3728167" y="4261064"/>
            <a:ext cx="61656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Problem</a:t>
            </a:r>
          </a:p>
          <a:p>
            <a:pPr marL="342900" indent="-342900">
              <a:buAutoNum type="arabicPeriod"/>
            </a:pPr>
            <a:r>
              <a:rPr lang="en-US" dirty="0"/>
              <a:t>When momentum is not conserved, I still find some mode, but are they coupled?</a:t>
            </a:r>
          </a:p>
          <a:p>
            <a:pPr marL="342900" indent="-342900">
              <a:buAutoNum type="arabicPeriod"/>
            </a:pPr>
            <a:r>
              <a:rPr lang="en-US" dirty="0"/>
              <a:t>I will get an imaginary beta21, what does it mean?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8844A19C-383B-901B-EBD5-CA10693587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4123" y="655683"/>
            <a:ext cx="4596093" cy="3612521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804047B1-26F6-4BF9-4A0B-115DB35060E8}"/>
              </a:ext>
            </a:extLst>
          </p:cNvPr>
          <p:cNvSpPr txBox="1"/>
          <p:nvPr/>
        </p:nvSpPr>
        <p:spPr>
          <a:xfrm>
            <a:off x="2020374" y="1332297"/>
            <a:ext cx="3544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Bad configuration choice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B1387E-E4BA-79FD-13C5-4BE4D512D48B}"/>
              </a:ext>
            </a:extLst>
          </p:cNvPr>
          <p:cNvSpPr txBox="1"/>
          <p:nvPr/>
        </p:nvSpPr>
        <p:spPr>
          <a:xfrm>
            <a:off x="2043281" y="1727714"/>
            <a:ext cx="18688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Gap = 3.2um</a:t>
            </a:r>
          </a:p>
          <a:p>
            <a:r>
              <a:rPr lang="en-US" dirty="0"/>
              <a:t>2x2 um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DC6DF37C-908D-F2D3-482A-DC0D2A79FB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51726" y="2417698"/>
            <a:ext cx="2124371" cy="1133633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B3805BC7-DE44-2D04-FA6B-A91D79F65359}"/>
              </a:ext>
            </a:extLst>
          </p:cNvPr>
          <p:cNvSpPr txBox="1"/>
          <p:nvPr/>
        </p:nvSpPr>
        <p:spPr>
          <a:xfrm>
            <a:off x="953111" y="4268204"/>
            <a:ext cx="545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帮!</a:t>
            </a:r>
          </a:p>
        </p:txBody>
      </p:sp>
    </p:spTree>
    <p:extLst>
      <p:ext uri="{BB962C8B-B14F-4D97-AF65-F5344CB8AC3E}">
        <p14:creationId xmlns:p14="http://schemas.microsoft.com/office/powerpoint/2010/main" val="119851310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A1C7B-8D57-DFEF-F9F7-15BEDA9F43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Test Fuck 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605510-458F-2F7A-594C-EE4B6230388F}"/>
              </a:ext>
            </a:extLst>
          </p:cNvPr>
          <p:cNvSpPr txBox="1"/>
          <p:nvPr/>
        </p:nvSpPr>
        <p:spPr>
          <a:xfrm>
            <a:off x="3566438" y="163181"/>
            <a:ext cx="17828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Gap = 3.37um</a:t>
            </a:r>
          </a:p>
          <a:p>
            <a:r>
              <a:rPr lang="en-US" dirty="0"/>
              <a:t>2x2 um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80534C6-4CBD-4455-A64D-8243D3F56C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9335" y="0"/>
            <a:ext cx="6172726" cy="5008895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316F3748-0A4A-D403-7D42-94ED3121A630}"/>
              </a:ext>
            </a:extLst>
          </p:cNvPr>
          <p:cNvGrpSpPr/>
          <p:nvPr/>
        </p:nvGrpSpPr>
        <p:grpSpPr>
          <a:xfrm>
            <a:off x="283742" y="975780"/>
            <a:ext cx="5675593" cy="3648269"/>
            <a:chOff x="283742" y="1850786"/>
            <a:chExt cx="5675593" cy="3648269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1077A879-7EB9-850C-59E6-C47855E985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3742" y="1850786"/>
              <a:ext cx="5675593" cy="3648269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3D59E6B-1731-FF91-5014-D917339ED183}"/>
                </a:ext>
              </a:extLst>
            </p:cNvPr>
            <p:cNvSpPr txBox="1"/>
            <p:nvPr/>
          </p:nvSpPr>
          <p:spPr>
            <a:xfrm>
              <a:off x="1728216" y="4617720"/>
              <a:ext cx="34747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Warren Jin’s Paper about </a:t>
              </a:r>
              <a:r>
                <a:rPr lang="en-US" b="1" dirty="0" err="1"/>
                <a:t>SiN</a:t>
              </a:r>
              <a:endParaRPr lang="en-US" b="1" dirty="0"/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148E322E-79A2-681B-A940-37FF7B95F5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6484" y="3058940"/>
            <a:ext cx="3272554" cy="105310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5BDE287-64F8-FF6E-96E3-C2C52C95B2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70526" y="4982141"/>
            <a:ext cx="1740966" cy="89435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ACDBFA4-B567-2064-618F-0225D0A67A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99543" y="5130095"/>
            <a:ext cx="1653882" cy="48081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D2E3E12-2B15-8142-B6F6-01100C1950B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50286" y="5173126"/>
            <a:ext cx="1681775" cy="51239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EAFE989D-6DC7-1312-A867-1C2CD14EBC26}"/>
              </a:ext>
            </a:extLst>
          </p:cNvPr>
          <p:cNvSpPr txBox="1"/>
          <p:nvPr/>
        </p:nvSpPr>
        <p:spPr>
          <a:xfrm>
            <a:off x="6852066" y="5861247"/>
            <a:ext cx="52799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energy profile tendency(from left to right is 1060,1064,1068). </a:t>
            </a:r>
          </a:p>
          <a:p>
            <a:r>
              <a:rPr lang="en-US" dirty="0"/>
              <a:t>Not the same as the paper(but I think it is normal)</a:t>
            </a:r>
          </a:p>
          <a:p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5B0271E-3FFC-6D74-391F-6FE55F0CFA89}"/>
              </a:ext>
            </a:extLst>
          </p:cNvPr>
          <p:cNvSpPr txBox="1"/>
          <p:nvPr/>
        </p:nvSpPr>
        <p:spPr>
          <a:xfrm>
            <a:off x="6326667" y="5732114"/>
            <a:ext cx="545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帮!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E400523-22A1-EB20-622D-01BEAC164406}"/>
              </a:ext>
            </a:extLst>
          </p:cNvPr>
          <p:cNvSpPr txBox="1"/>
          <p:nvPr/>
        </p:nvSpPr>
        <p:spPr>
          <a:xfrm>
            <a:off x="1919766" y="5349487"/>
            <a:ext cx="33741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Also I noticed that including or excluding PLM, the energy profile and beta are not the same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465D4EC-6D81-CB3D-578F-09F6CDBBAF25}"/>
              </a:ext>
            </a:extLst>
          </p:cNvPr>
          <p:cNvSpPr txBox="1"/>
          <p:nvPr/>
        </p:nvSpPr>
        <p:spPr>
          <a:xfrm>
            <a:off x="1646890" y="5244654"/>
            <a:ext cx="545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帮!</a:t>
            </a:r>
          </a:p>
        </p:txBody>
      </p:sp>
    </p:spTree>
    <p:extLst>
      <p:ext uri="{BB962C8B-B14F-4D97-AF65-F5344CB8AC3E}">
        <p14:creationId xmlns:p14="http://schemas.microsoft.com/office/powerpoint/2010/main" val="17323243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CDA1A-395E-D636-FB93-C4E9A04D0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Based on Test Fuck2, get the couple Q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F750D2-740C-C308-99CF-32BF1380F0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31874"/>
            <a:ext cx="3676262" cy="82793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603D914-7E38-19BB-63FA-ED3DB1DED849}"/>
              </a:ext>
            </a:extLst>
          </p:cNvPr>
          <p:cNvSpPr txBox="1"/>
          <p:nvPr/>
        </p:nvSpPr>
        <p:spPr>
          <a:xfrm>
            <a:off x="3595395" y="1161173"/>
            <a:ext cx="2413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Loss per round  trip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9226C3-4FDF-991F-AA65-F5E4CFD2AD36}"/>
              </a:ext>
            </a:extLst>
          </p:cNvPr>
          <p:cNvSpPr txBox="1"/>
          <p:nvPr/>
        </p:nvSpPr>
        <p:spPr>
          <a:xfrm>
            <a:off x="255744" y="3540997"/>
            <a:ext cx="53678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dirty="0">
                <a:effectLst/>
                <a:latin typeface="Consolas" panose="020B0609020204030204" pitchFamily="49" charset="0"/>
              </a:rPr>
              <a:t>FSR=21.19171390008956Ghz for E-right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E8D29FC-2A73-108F-9381-AA6B86657C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745" y="1771318"/>
            <a:ext cx="4763165" cy="75258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5763F69-73BC-9C3B-C4B8-E95B3000E789}"/>
              </a:ext>
            </a:extLst>
          </p:cNvPr>
          <p:cNvCxnSpPr/>
          <p:nvPr/>
        </p:nvCxnSpPr>
        <p:spPr>
          <a:xfrm>
            <a:off x="255745" y="2916936"/>
            <a:ext cx="502948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638F564-C6A5-6F26-443D-F2007FAF1086}"/>
              </a:ext>
            </a:extLst>
          </p:cNvPr>
          <p:cNvSpPr txBox="1"/>
          <p:nvPr/>
        </p:nvSpPr>
        <p:spPr>
          <a:xfrm>
            <a:off x="182593" y="3099816"/>
            <a:ext cx="455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My simulation tells me: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7DFA329-4DA7-DF83-BC69-B03B72A489AB}"/>
              </a:ext>
            </a:extLst>
          </p:cNvPr>
          <p:cNvSpPr txBox="1"/>
          <p:nvPr/>
        </p:nvSpPr>
        <p:spPr>
          <a:xfrm>
            <a:off x="301608" y="3991322"/>
            <a:ext cx="4065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Beta_21 = 0.2455595259210124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D0C30AA-F8C6-8CD5-091B-95CADAA08967}"/>
              </a:ext>
            </a:extLst>
          </p:cNvPr>
          <p:cNvSpPr txBox="1"/>
          <p:nvPr/>
        </p:nvSpPr>
        <p:spPr>
          <a:xfrm>
            <a:off x="255745" y="4445770"/>
            <a:ext cx="4297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delta_beta = 0.013914358123656712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B702854-859F-642A-5D49-FC1A4B790C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841" y="4924341"/>
            <a:ext cx="3272554" cy="105310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5417983-A994-11AC-2CC0-7C2DE397E8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60723" y="1147972"/>
            <a:ext cx="6349260" cy="4744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29756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90C3F5-E762-2DF9-3E2D-B52620C93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Third Try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224368-858C-1370-47AA-1384B71958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Gap =4um</a:t>
            </a:r>
          </a:p>
          <a:p>
            <a:r>
              <a:rPr lang="en-US" dirty="0"/>
              <a:t>1.9um width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BE3330-BB57-2A99-641D-011115728D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1929" y="166268"/>
            <a:ext cx="7842995" cy="6298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8860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838D62-2805-7E64-31E6-C2A830A8A3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593" y="166268"/>
            <a:ext cx="9453113" cy="1160882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2% Long Anneal, @1064nm</a:t>
            </a:r>
            <a:br>
              <a:rPr lang="en-US" altLang="zh-CN" dirty="0"/>
            </a:br>
            <a:r>
              <a:rPr lang="en-US" altLang="zh-CN" dirty="0"/>
              <a:t>Without fitting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61EF108-4BC4-DB59-AB67-E6B0ED8E84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8942" y="1603868"/>
            <a:ext cx="6853058" cy="4264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43056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D1A01-E68A-12D1-ECDD-4407597964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Gap=4um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888507-8B41-3C00-2497-B3F6DD216F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38987"/>
            <a:ext cx="5966220" cy="48413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47B5E4F-4CE1-07B3-9D80-23AD36A718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1161" y="838986"/>
            <a:ext cx="5966221" cy="48413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02F8196-FA83-C3C6-4025-837066CAF71B}"/>
              </a:ext>
            </a:extLst>
          </p:cNvPr>
          <p:cNvSpPr txBox="1"/>
          <p:nvPr/>
        </p:nvSpPr>
        <p:spPr>
          <a:xfrm>
            <a:off x="3862872" y="345233"/>
            <a:ext cx="4516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Very hard to match momentum, skip gap =4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89D61E2-68A6-0233-E5CA-4AC022F23161}"/>
              </a:ext>
            </a:extLst>
          </p:cNvPr>
          <p:cNvSpPr txBox="1"/>
          <p:nvPr/>
        </p:nvSpPr>
        <p:spPr>
          <a:xfrm>
            <a:off x="9034272" y="166268"/>
            <a:ext cx="30248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1.882um --- beta21</a:t>
            </a:r>
          </a:p>
          <a:p>
            <a:r>
              <a:rPr lang="en-US" dirty="0"/>
              <a:t>Change width, delta beta</a:t>
            </a:r>
          </a:p>
        </p:txBody>
      </p:sp>
    </p:spTree>
    <p:extLst>
      <p:ext uri="{BB962C8B-B14F-4D97-AF65-F5344CB8AC3E}">
        <p14:creationId xmlns:p14="http://schemas.microsoft.com/office/powerpoint/2010/main" val="256191344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FC5886-5DB7-D18A-19FC-C435EAE22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270" y="50754"/>
            <a:ext cx="9453113" cy="514769"/>
          </a:xfrm>
        </p:spPr>
        <p:txBody>
          <a:bodyPr>
            <a:normAutofit fontScale="90000"/>
          </a:bodyPr>
          <a:lstStyle/>
          <a:p>
            <a:r>
              <a:rPr lang="en-US" dirty="0"/>
              <a:t>Gap = 3.6um, still sensitive, but ok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B4CFA0-E558-8D9D-6445-090E77DA95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0278"/>
            <a:ext cx="3862874" cy="31345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EA73406-763D-BCBF-858B-7142A034F4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0114" y="482413"/>
            <a:ext cx="3937518" cy="316241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C684725-7EDF-10B1-92FF-CC879DD1B2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644830"/>
            <a:ext cx="3937518" cy="316241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5622E3D-7E6A-453E-EAFD-FE743E3FB2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85294" y="3706340"/>
            <a:ext cx="3821411" cy="310090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4922368-40A2-DFE4-063F-C293C9DAAE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17632" y="603384"/>
            <a:ext cx="3937518" cy="3162416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B11E144D-F332-1AD7-B108-406BDAB26900}"/>
              </a:ext>
            </a:extLst>
          </p:cNvPr>
          <p:cNvGrpSpPr/>
          <p:nvPr/>
        </p:nvGrpSpPr>
        <p:grpSpPr>
          <a:xfrm>
            <a:off x="2039113" y="1216152"/>
            <a:ext cx="45719" cy="1618488"/>
            <a:chOff x="9354312" y="640080"/>
            <a:chExt cx="0" cy="868680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0ABE1FA7-8F64-82B9-20E6-05857D362A90}"/>
                </a:ext>
              </a:extLst>
            </p:cNvPr>
            <p:cNvCxnSpPr/>
            <p:nvPr/>
          </p:nvCxnSpPr>
          <p:spPr>
            <a:xfrm>
              <a:off x="9354312" y="749808"/>
              <a:ext cx="0" cy="75895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9A21359F-A984-8126-E428-DA5E35BA7A1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54312" y="640080"/>
              <a:ext cx="0" cy="27127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80A7C48-6CDC-C8B2-98B4-D6E2B91EB515}"/>
              </a:ext>
            </a:extLst>
          </p:cNvPr>
          <p:cNvGrpSpPr/>
          <p:nvPr/>
        </p:nvGrpSpPr>
        <p:grpSpPr>
          <a:xfrm>
            <a:off x="2090929" y="4568952"/>
            <a:ext cx="67055" cy="1274064"/>
            <a:chOff x="9354312" y="640080"/>
            <a:chExt cx="0" cy="868680"/>
          </a:xfrm>
        </p:grpSpPr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D596D52C-9D5E-CE06-F5F6-DC09E48CA52E}"/>
                </a:ext>
              </a:extLst>
            </p:cNvPr>
            <p:cNvCxnSpPr/>
            <p:nvPr/>
          </p:nvCxnSpPr>
          <p:spPr>
            <a:xfrm>
              <a:off x="9354312" y="749808"/>
              <a:ext cx="0" cy="75895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1E8A958B-0DF7-A48A-722D-11247EEB092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54312" y="640080"/>
              <a:ext cx="0" cy="27127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D5BCA37-6F3D-3545-8BA1-8A1B3347A242}"/>
              </a:ext>
            </a:extLst>
          </p:cNvPr>
          <p:cNvGrpSpPr/>
          <p:nvPr/>
        </p:nvGrpSpPr>
        <p:grpSpPr>
          <a:xfrm>
            <a:off x="6209491" y="4349496"/>
            <a:ext cx="45719" cy="1618488"/>
            <a:chOff x="9354312" y="640080"/>
            <a:chExt cx="0" cy="868680"/>
          </a:xfrm>
        </p:grpSpPr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A022C0D5-CAB5-8FF6-BA4E-F29583767509}"/>
                </a:ext>
              </a:extLst>
            </p:cNvPr>
            <p:cNvCxnSpPr/>
            <p:nvPr/>
          </p:nvCxnSpPr>
          <p:spPr>
            <a:xfrm>
              <a:off x="9354312" y="749808"/>
              <a:ext cx="0" cy="75895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BD7B01E0-1F2B-4E3A-C9AC-05A2E6301D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54312" y="640080"/>
              <a:ext cx="0" cy="27127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4EA67E9-E0A8-0F8E-EA65-6EFCA8B994D3}"/>
              </a:ext>
            </a:extLst>
          </p:cNvPr>
          <p:cNvGrpSpPr/>
          <p:nvPr/>
        </p:nvGrpSpPr>
        <p:grpSpPr>
          <a:xfrm>
            <a:off x="10211515" y="1705751"/>
            <a:ext cx="45719" cy="957682"/>
            <a:chOff x="9354312" y="640080"/>
            <a:chExt cx="0" cy="868680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D2727CF6-A87C-0113-96C4-B35FBA2DB0A4}"/>
                </a:ext>
              </a:extLst>
            </p:cNvPr>
            <p:cNvCxnSpPr/>
            <p:nvPr/>
          </p:nvCxnSpPr>
          <p:spPr>
            <a:xfrm>
              <a:off x="9354312" y="749808"/>
              <a:ext cx="0" cy="75895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0156F638-B491-848D-BE4D-91E32780C49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54312" y="640080"/>
              <a:ext cx="0" cy="27127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6379157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0126365-3DB1-F75A-E61A-D110BB231C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3280" y="307910"/>
            <a:ext cx="8072022" cy="65500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38952BF-8DB1-D68B-BC0C-B7F0E44CCF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866" y="1169684"/>
            <a:ext cx="3937518" cy="316241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AF1EB0B-6E3A-9C7F-3ACF-796BE96E437C}"/>
              </a:ext>
            </a:extLst>
          </p:cNvPr>
          <p:cNvSpPr txBox="1"/>
          <p:nvPr/>
        </p:nvSpPr>
        <p:spPr>
          <a:xfrm>
            <a:off x="182593" y="231365"/>
            <a:ext cx="4032791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sz="1600" b="0" i="0" dirty="0">
                <a:effectLst/>
                <a:latin typeface="Consolas" panose="020B0609020204030204" pitchFamily="49" charset="0"/>
              </a:rPr>
              <a:t>Δβ is 0.005386158311011968 </a:t>
            </a:r>
          </a:p>
          <a:p>
            <a:r>
              <a:rPr lang="nl-NL" sz="1600" b="0" i="0" dirty="0">
                <a:effectLst/>
                <a:latin typeface="Consolas" panose="020B0609020204030204" pitchFamily="49" charset="0"/>
              </a:rPr>
              <a:t>|β_21| is 0.18904083071175182 </a:t>
            </a:r>
          </a:p>
          <a:p>
            <a:r>
              <a:rPr lang="nl-NL" sz="1600" b="0" i="0" dirty="0">
                <a:effectLst/>
                <a:latin typeface="Consolas" panose="020B0609020204030204" pitchFamily="49" charset="0"/>
              </a:rPr>
              <a:t>Δβ / |β_21| = 0.028492036829994394</a:t>
            </a:r>
            <a:endParaRPr lang="en-US" sz="16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BFE0315-0C05-19D4-6594-F544DFD16E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543" y="4363369"/>
            <a:ext cx="3278363" cy="2448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44975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BF964E-FAB0-A1CF-600E-5AB4D6843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Gap=4.5um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3CBB9A-6860-A4E3-5EE7-D191330C1D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071" y="928084"/>
            <a:ext cx="8072149" cy="567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16608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A8E382-2AA4-C8BD-D4C7-EB51533EA8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593" y="166268"/>
            <a:ext cx="10570751" cy="514769"/>
          </a:xfrm>
        </p:spPr>
        <p:txBody>
          <a:bodyPr>
            <a:normAutofit fontScale="90000"/>
          </a:bodyPr>
          <a:lstStyle/>
          <a:p>
            <a:r>
              <a:rPr lang="en-US" dirty="0"/>
              <a:t>Is beta 21 sensitive to waveguide width +-1nm?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A660AE-A1BE-A61C-5052-27EE0D5D76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44347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334EB-D8B4-7012-179D-8F03D808FC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0EDDD0-B892-7ADD-956C-317429A2E5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Difficulty: find beta21 that is small</a:t>
            </a:r>
          </a:p>
          <a:p>
            <a:r>
              <a:rPr lang="en-US" dirty="0"/>
              <a:t>Find momentum conservation(width, gap) </a:t>
            </a:r>
          </a:p>
        </p:txBody>
      </p:sp>
    </p:spTree>
    <p:extLst>
      <p:ext uri="{BB962C8B-B14F-4D97-AF65-F5344CB8AC3E}">
        <p14:creationId xmlns:p14="http://schemas.microsoft.com/office/powerpoint/2010/main" val="314068541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BFDB0A-9C46-7CDA-6817-20F7C0957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11/12 Spherical Resonators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FDF34BC-AECE-9F6B-3D14-3121733B9B3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6243" t="58" r="36002" b="184"/>
          <a:stretch/>
        </p:blipFill>
        <p:spPr>
          <a:xfrm>
            <a:off x="182593" y="666228"/>
            <a:ext cx="3734602" cy="552554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3D6F3C0-EE4C-BA55-D88C-68BDD30AB943}"/>
              </a:ext>
            </a:extLst>
          </p:cNvPr>
          <p:cNvSpPr txBox="1"/>
          <p:nvPr/>
        </p:nvSpPr>
        <p:spPr>
          <a:xfrm>
            <a:off x="7979343" y="1260908"/>
            <a:ext cx="42126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10um </a:t>
            </a:r>
          </a:p>
          <a:p>
            <a:r>
              <a:rPr lang="en-US" dirty="0"/>
              <a:t>1064</a:t>
            </a:r>
          </a:p>
          <a:p>
            <a:r>
              <a:rPr lang="en-US" dirty="0"/>
              <a:t>Infinitely high bending Q</a:t>
            </a:r>
          </a:p>
        </p:txBody>
      </p:sp>
    </p:spTree>
    <p:extLst>
      <p:ext uri="{BB962C8B-B14F-4D97-AF65-F5344CB8AC3E}">
        <p14:creationId xmlns:p14="http://schemas.microsoft.com/office/powerpoint/2010/main" val="251285537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E6270-9641-427F-7256-49CA90E234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Hunting for anomalous dispersion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E3D79F-1A3C-E3C8-6AB4-5B4967CE37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532, 780,1064</a:t>
            </a:r>
          </a:p>
          <a:p>
            <a:r>
              <a:rPr lang="en-US" dirty="0"/>
              <a:t>2um thick(except for 1550n, that’s 4um)</a:t>
            </a:r>
          </a:p>
          <a:p>
            <a:r>
              <a:rPr lang="en-US" dirty="0"/>
              <a:t>Diameter = 2mm/3mm</a:t>
            </a:r>
          </a:p>
          <a:p>
            <a:r>
              <a:rPr lang="en-US" dirty="0"/>
              <a:t>Fundamental modes(Need to test higher modes as well)</a:t>
            </a:r>
          </a:p>
          <a:p>
            <a:r>
              <a:rPr lang="en-US" dirty="0"/>
              <a:t>Could be air or silica cladding</a:t>
            </a:r>
          </a:p>
        </p:txBody>
      </p:sp>
    </p:spTree>
    <p:extLst>
      <p:ext uri="{BB962C8B-B14F-4D97-AF65-F5344CB8AC3E}">
        <p14:creationId xmlns:p14="http://schemas.microsoft.com/office/powerpoint/2010/main" val="288013105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18F923FF-DD0C-4FD3-A1B4-68DFA511C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A206C4-1BB5-B479-9FE3-884F139265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172" y="1144769"/>
            <a:ext cx="3724217" cy="289643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dirty="0"/>
              <a:t>532</a:t>
            </a:r>
            <a:br>
              <a:rPr lang="en-US" sz="4000" dirty="0"/>
            </a:br>
            <a:r>
              <a:rPr lang="en-US" sz="4000" dirty="0"/>
              <a:t>air clad</a:t>
            </a:r>
            <a:br>
              <a:rPr lang="en-US" sz="4000" dirty="0"/>
            </a:br>
            <a:r>
              <a:rPr lang="en-US" sz="4000" dirty="0"/>
              <a:t>r=1500um </a:t>
            </a:r>
            <a:br>
              <a:rPr lang="en-US" sz="4000" dirty="0"/>
            </a:br>
            <a:r>
              <a:rPr lang="en-US" sz="4000" dirty="0"/>
              <a:t>no fitting, 2%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14A821F-8663-46BA-8CC0-D4C44F639F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88249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Picture 14" descr="A graph with red and blue lines&#10;&#10;Description automatically generated">
            <a:extLst>
              <a:ext uri="{FF2B5EF4-FFF2-40B4-BE49-F238E27FC236}">
                <a16:creationId xmlns:a16="http://schemas.microsoft.com/office/drawing/2014/main" id="{705B6F7E-5785-7810-3C30-85D86F4227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6151" y="463739"/>
            <a:ext cx="3675888" cy="2756916"/>
          </a:xfrm>
          <a:prstGeom prst="rect">
            <a:avLst/>
          </a:prstGeom>
        </p:spPr>
      </p:pic>
      <p:pic>
        <p:nvPicPr>
          <p:cNvPr id="19" name="Picture 18" descr="A graph with red and blue lines&#10;&#10;Description automatically generated">
            <a:extLst>
              <a:ext uri="{FF2B5EF4-FFF2-40B4-BE49-F238E27FC236}">
                <a16:creationId xmlns:a16="http://schemas.microsoft.com/office/drawing/2014/main" id="{7BB9F07D-07DB-06D3-5585-F1246000F4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1896" y="463740"/>
            <a:ext cx="3675888" cy="2756916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67EF550F-47CE-4FB2-9DAC-12AD835C83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9171" y="4177748"/>
            <a:ext cx="3706859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Picture 16" descr="A graph with red and blue lines&#10;&#10;Description automatically generated">
            <a:extLst>
              <a:ext uri="{FF2B5EF4-FFF2-40B4-BE49-F238E27FC236}">
                <a16:creationId xmlns:a16="http://schemas.microsoft.com/office/drawing/2014/main" id="{D7C32523-D5E6-C286-E223-9919DB7FB9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6151" y="3507870"/>
            <a:ext cx="3675888" cy="2756916"/>
          </a:xfrm>
          <a:prstGeom prst="rect">
            <a:avLst/>
          </a:prstGeom>
        </p:spPr>
      </p:pic>
      <p:pic>
        <p:nvPicPr>
          <p:cNvPr id="13" name="Picture 12" descr="A graph with a red line&#10;&#10;Description automatically generated">
            <a:extLst>
              <a:ext uri="{FF2B5EF4-FFF2-40B4-BE49-F238E27FC236}">
                <a16:creationId xmlns:a16="http://schemas.microsoft.com/office/drawing/2014/main" id="{DEBED5CA-23B5-6AF4-8F70-A93BB59BCE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0333" y="3507872"/>
            <a:ext cx="3675888" cy="2756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1787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18F923FF-DD0C-4FD3-A1B4-68DFA511C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B1E031-8D4B-6902-2FD8-13808B759D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172" y="1144769"/>
            <a:ext cx="3724217" cy="289643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dirty="0"/>
              <a:t>532</a:t>
            </a:r>
            <a:br>
              <a:rPr lang="en-US" sz="4000" dirty="0"/>
            </a:br>
            <a:r>
              <a:rPr lang="en-US" sz="4000" dirty="0"/>
              <a:t>air clad</a:t>
            </a:r>
            <a:br>
              <a:rPr lang="en-US" sz="4000" dirty="0"/>
            </a:br>
            <a:r>
              <a:rPr lang="en-US" sz="4000" dirty="0"/>
              <a:t>r=1500um </a:t>
            </a:r>
            <a:br>
              <a:rPr lang="en-US" sz="4000" dirty="0"/>
            </a:br>
            <a:r>
              <a:rPr lang="en-US" sz="4000" dirty="0"/>
              <a:t>fitting, 2%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14A821F-8663-46BA-8CC0-D4C44F639F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88249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Picture 10" descr="A graph with red and blue lines&#10;&#10;Description automatically generated">
            <a:extLst>
              <a:ext uri="{FF2B5EF4-FFF2-40B4-BE49-F238E27FC236}">
                <a16:creationId xmlns:a16="http://schemas.microsoft.com/office/drawing/2014/main" id="{68490D78-A03D-CFFB-D755-287C0D4C39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6151" y="463739"/>
            <a:ext cx="3675888" cy="2756916"/>
          </a:xfrm>
          <a:prstGeom prst="rect">
            <a:avLst/>
          </a:prstGeom>
        </p:spPr>
      </p:pic>
      <p:pic>
        <p:nvPicPr>
          <p:cNvPr id="9" name="Picture 8" descr="A graph of a curve&#10;&#10;Description automatically generated">
            <a:extLst>
              <a:ext uri="{FF2B5EF4-FFF2-40B4-BE49-F238E27FC236}">
                <a16:creationId xmlns:a16="http://schemas.microsoft.com/office/drawing/2014/main" id="{91B3C136-7BC9-2A64-DEDC-DA5B0E9746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1896" y="463740"/>
            <a:ext cx="3675888" cy="2756916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67EF550F-47CE-4FB2-9DAC-12AD835C83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9171" y="4177748"/>
            <a:ext cx="3706859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Content Placeholder 4" descr="A graph with a red line&#10;&#10;Description automatically generated">
            <a:extLst>
              <a:ext uri="{FF2B5EF4-FFF2-40B4-BE49-F238E27FC236}">
                <a16:creationId xmlns:a16="http://schemas.microsoft.com/office/drawing/2014/main" id="{2E07FC8D-F0FF-156E-85F8-A7D50F0839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6151" y="3507870"/>
            <a:ext cx="3675888" cy="2756916"/>
          </a:xfrm>
          <a:prstGeom prst="rect">
            <a:avLst/>
          </a:prstGeom>
        </p:spPr>
      </p:pic>
      <p:pic>
        <p:nvPicPr>
          <p:cNvPr id="7" name="Picture 6" descr="A graph with a red line&#10;&#10;Description automatically generated">
            <a:extLst>
              <a:ext uri="{FF2B5EF4-FFF2-40B4-BE49-F238E27FC236}">
                <a16:creationId xmlns:a16="http://schemas.microsoft.com/office/drawing/2014/main" id="{A466D2E5-72E8-A70D-69E2-3702FA160E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0333" y="3507872"/>
            <a:ext cx="3675888" cy="2756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0091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5A051-45D3-97AC-B6D4-3383BFE14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2024_10_23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9DC7A6B-07EF-2A17-AF44-B944767065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585" y="801842"/>
            <a:ext cx="4709447" cy="3084358"/>
          </a:xfrm>
        </p:spPr>
        <p:txBody>
          <a:bodyPr/>
          <a:lstStyle/>
          <a:p>
            <a:r>
              <a:rPr lang="en-US" sz="2400" dirty="0"/>
              <a:t>Cross Section 4x12 um</a:t>
            </a:r>
          </a:p>
          <a:p>
            <a:r>
              <a:rPr lang="en-US" sz="2400" dirty="0"/>
              <a:t>Wavelength 460, 532, 780, 1060, 1550 nm </a:t>
            </a:r>
          </a:p>
          <a:p>
            <a:r>
              <a:rPr lang="en-US" sz="2400" dirty="0"/>
              <a:t>Core Material: 2% </a:t>
            </a:r>
            <a:r>
              <a:rPr lang="en-US" sz="2400" b="1" dirty="0"/>
              <a:t>Long</a:t>
            </a:r>
            <a:r>
              <a:rPr lang="en-US" sz="2400" dirty="0"/>
              <a:t> </a:t>
            </a:r>
            <a:r>
              <a:rPr lang="en-US" sz="2400" b="1" dirty="0"/>
              <a:t>anneal</a:t>
            </a:r>
          </a:p>
          <a:p>
            <a:r>
              <a:rPr lang="en-US" sz="2400" dirty="0"/>
              <a:t>Radius: Whatever captures 1B Q </a:t>
            </a:r>
          </a:p>
          <a:p>
            <a:r>
              <a:rPr lang="en-US" sz="2400" dirty="0"/>
              <a:t>Subject: </a:t>
            </a:r>
            <a:r>
              <a:rPr lang="en-US" sz="2400" b="1" dirty="0"/>
              <a:t>Bending Q</a:t>
            </a:r>
          </a:p>
          <a:p>
            <a:endParaRPr lang="en-US" dirty="0"/>
          </a:p>
        </p:txBody>
      </p:sp>
      <p:pic>
        <p:nvPicPr>
          <p:cNvPr id="11" name="Picture 10" descr="A graph with a blue line&#10;&#10;Description automatically generated">
            <a:extLst>
              <a:ext uri="{FF2B5EF4-FFF2-40B4-BE49-F238E27FC236}">
                <a16:creationId xmlns:a16="http://schemas.microsoft.com/office/drawing/2014/main" id="{AB535689-A0B3-41BA-7E54-23D231B9BC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0672" y="120164"/>
            <a:ext cx="5774402" cy="341147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135B71E-4C2B-1DCA-8C20-70D847C5D0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531636"/>
            <a:ext cx="5083747" cy="320676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EA2EDA6-B57D-2AEB-4C8D-1D1CBB781878}"/>
              </a:ext>
            </a:extLst>
          </p:cNvPr>
          <p:cNvSpPr txBox="1"/>
          <p:nvPr/>
        </p:nvSpPr>
        <p:spPr>
          <a:xfrm>
            <a:off x="995799" y="4163350"/>
            <a:ext cx="4608576" cy="14447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4D5E9EC-3D98-FC5C-D370-34C2C56ACAB5}"/>
              </a:ext>
            </a:extLst>
          </p:cNvPr>
          <p:cNvSpPr/>
          <p:nvPr/>
        </p:nvSpPr>
        <p:spPr>
          <a:xfrm>
            <a:off x="127119" y="4519966"/>
            <a:ext cx="5477256" cy="15361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THOX 500um thick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043C1E1-84B2-7B28-63D4-835759E9CF44}"/>
              </a:ext>
            </a:extLst>
          </p:cNvPr>
          <p:cNvSpPr/>
          <p:nvPr/>
        </p:nvSpPr>
        <p:spPr>
          <a:xfrm>
            <a:off x="2065647" y="3797590"/>
            <a:ext cx="1408176" cy="7223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4x12,2%,Air Clad</a:t>
            </a:r>
          </a:p>
        </p:txBody>
      </p:sp>
    </p:spTree>
    <p:extLst>
      <p:ext uri="{BB962C8B-B14F-4D97-AF65-F5344CB8AC3E}">
        <p14:creationId xmlns:p14="http://schemas.microsoft.com/office/powerpoint/2010/main" val="236976555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9816E-E158-C844-8257-58B8557C9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Radius = 1000um, 2um height, 1um width</a:t>
            </a:r>
          </a:p>
        </p:txBody>
      </p:sp>
      <p:pic>
        <p:nvPicPr>
          <p:cNvPr id="5" name="Content Placeholder 4" descr="A graph with a red line&#10;&#10;Description automatically generated">
            <a:extLst>
              <a:ext uri="{FF2B5EF4-FFF2-40B4-BE49-F238E27FC236}">
                <a16:creationId xmlns:a16="http://schemas.microsoft.com/office/drawing/2014/main" id="{ABE70D5A-7BD4-FE77-0F67-A68D0A1A14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5915" y="1050510"/>
            <a:ext cx="6579924" cy="4934942"/>
          </a:xfrm>
        </p:spPr>
      </p:pic>
      <p:pic>
        <p:nvPicPr>
          <p:cNvPr id="7" name="Picture 6" descr="A graph of a curve&#10;&#10;Description automatically generated">
            <a:extLst>
              <a:ext uri="{FF2B5EF4-FFF2-40B4-BE49-F238E27FC236}">
                <a16:creationId xmlns:a16="http://schemas.microsoft.com/office/drawing/2014/main" id="{15C58963-9AD0-A67E-FAC7-94E509C32F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7463" y="961529"/>
            <a:ext cx="6579923" cy="4934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08872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EC1469-F4F9-5733-E02D-69C3F8D4D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2024/12/09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876ED4-B497-E387-5718-CABC667DCD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Sphere </a:t>
            </a:r>
          </a:p>
          <a:p>
            <a:r>
              <a:rPr lang="en-US" dirty="0"/>
              <a:t>2% as core</a:t>
            </a:r>
          </a:p>
          <a:p>
            <a:r>
              <a:rPr lang="en-US" dirty="0"/>
              <a:t>Air Clad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6A2217-858E-D189-508E-571158DB8F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9325" y="750498"/>
            <a:ext cx="9866203" cy="554825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5257C85-2F2A-73CB-09C9-3A9371CC15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8806" y="1057874"/>
            <a:ext cx="3183320" cy="2011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11234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EB1318-FEF4-7CF0-241E-4E82A1194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980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C16EFF-97E4-4EA8-4852-FFA14CB6EA3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40126"/>
          <a:stretch/>
        </p:blipFill>
        <p:spPr>
          <a:xfrm>
            <a:off x="0" y="1057874"/>
            <a:ext cx="2464067" cy="40582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0DFFBDC-7C5F-46DC-5328-E6AB3A9339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0988" y="1057874"/>
            <a:ext cx="2048161" cy="42677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E0AA659-FFD0-F47B-5959-09A8924DB3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2462" y="1057875"/>
            <a:ext cx="2300485" cy="426779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B7F62CC-22BB-91E7-8AA3-0C50F460F5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51331" y="1057874"/>
            <a:ext cx="2233937" cy="4341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74924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28BAE-C792-0351-734D-EF28B5B43E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286" y="34560"/>
            <a:ext cx="9453113" cy="514769"/>
          </a:xfrm>
        </p:spPr>
        <p:txBody>
          <a:bodyPr>
            <a:normAutofit fontScale="90000"/>
          </a:bodyPr>
          <a:lstStyle/>
          <a:p>
            <a:r>
              <a:rPr lang="en-US" dirty="0"/>
              <a:t>2025/1/25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695E2F3-7DB8-77C1-D40D-B144892D42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8679"/>
            <a:ext cx="6158976" cy="49994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6A12EB7-8265-B63C-938A-42B4CB6BD2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458679"/>
            <a:ext cx="6096000" cy="148514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B717D98-900B-C4CD-A3B3-FBFCFFF23B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943823"/>
            <a:ext cx="6096000" cy="159521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93E7044-10D0-BF08-E80F-BFC0094C1130}"/>
              </a:ext>
            </a:extLst>
          </p:cNvPr>
          <p:cNvSpPr txBox="1"/>
          <p:nvPr/>
        </p:nvSpPr>
        <p:spPr>
          <a:xfrm>
            <a:off x="2028060" y="1759157"/>
            <a:ext cx="1685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Best: z=8um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FE17F0A-F90B-E706-376B-5ACA3D937EAA}"/>
              </a:ext>
            </a:extLst>
          </p:cNvPr>
          <p:cNvSpPr txBox="1"/>
          <p:nvPr/>
        </p:nvSpPr>
        <p:spPr>
          <a:xfrm>
            <a:off x="7074366" y="4933532"/>
            <a:ext cx="459063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Best: z=8um.</a:t>
            </a:r>
          </a:p>
          <a:p>
            <a:r>
              <a:rPr lang="en-US" dirty="0"/>
              <a:t>2x10um PECVD Clad.@520nm</a:t>
            </a:r>
          </a:p>
          <a:p>
            <a:r>
              <a:rPr lang="en-US" dirty="0"/>
              <a:t>Laser Diode is modelled as elliptical gaussian</a:t>
            </a:r>
          </a:p>
          <a:p>
            <a:r>
              <a:rPr lang="en-US" dirty="0"/>
              <a:t>Divergence angle: x = 22deg, y=8deg 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84575B5-232B-BFC3-77A6-36CA10E6BD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8976" y="3428967"/>
            <a:ext cx="6096000" cy="1257627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54C14D24-1C5B-BBC2-E7BC-B48B26C372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54907" y="5532317"/>
            <a:ext cx="3391266" cy="1135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0337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C8FD22-57E3-1CD4-EAC8-8A345DEDA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1550nm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386FE9-0927-6798-09F5-E742FD320E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81353"/>
            <a:ext cx="6713365" cy="449529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F101AA7-9E0D-47D4-A955-0E2E49E1AE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2499" y="1257814"/>
            <a:ext cx="5439306" cy="4144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4018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1B358D-BD9D-A6BE-38E6-A02D73BB4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1064nm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1AC198-EE45-BABC-AA09-3C551471D5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49065"/>
            <a:ext cx="6532775" cy="43743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846A4A2-A559-6391-789D-1C13222C81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5381" y="1706380"/>
            <a:ext cx="5327922" cy="4059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2753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4D3807-E759-FA10-379A-7B829412F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965nm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051D5D4-9D7E-076C-51C7-BC4773346C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771" y="1400952"/>
            <a:ext cx="7076713" cy="47385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8591A04-7F5A-C479-6915-119294F593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8628" y="1812714"/>
            <a:ext cx="5138057" cy="3915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1514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FD9D3-E300-377E-2D17-178D23A24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780nm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67674E-9208-01A9-BC5D-C0D58BB2E2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276730"/>
            <a:ext cx="6885993" cy="46108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29D745D-E395-6687-9656-C5343A3951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5992" y="1276730"/>
            <a:ext cx="5316521" cy="405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839701"/>
      </p:ext>
    </p:extLst>
  </p:cSld>
  <p:clrMapOvr>
    <a:masterClrMapping/>
  </p:clrMapOvr>
</p:sld>
</file>

<file path=ppt/theme/theme1.xml><?xml version="1.0" encoding="utf-8"?>
<a:theme xmlns:a="http://schemas.openxmlformats.org/drawingml/2006/main" name="Dispsersion_2024_10_23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Dispsersion_2024_10_23</Template>
  <TotalTime>52776</TotalTime>
  <Words>1074</Words>
  <Application>Microsoft Office PowerPoint</Application>
  <PresentationFormat>宽屏</PresentationFormat>
  <Paragraphs>183</Paragraphs>
  <Slides>53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53</vt:i4>
      </vt:variant>
    </vt:vector>
  </HeadingPairs>
  <TitlesOfParts>
    <vt:vector size="59" baseType="lpstr">
      <vt:lpstr>Aptos</vt:lpstr>
      <vt:lpstr>Aptos Display</vt:lpstr>
      <vt:lpstr>Arial</vt:lpstr>
      <vt:lpstr>Calibri</vt:lpstr>
      <vt:lpstr>Consolas</vt:lpstr>
      <vt:lpstr>Dispsersion_2024_10_23</vt:lpstr>
      <vt:lpstr>2024_10_21</vt:lpstr>
      <vt:lpstr>2% Unanneal, @1550nm Without fitting refractive index before simulation</vt:lpstr>
      <vt:lpstr>2% Unanneal, @1550nm Sellmeier fitting refractive index before simulation</vt:lpstr>
      <vt:lpstr>2% Long Anneal, @1064nm Without fitting</vt:lpstr>
      <vt:lpstr>2024_10_23</vt:lpstr>
      <vt:lpstr>1550nm</vt:lpstr>
      <vt:lpstr>1064nm</vt:lpstr>
      <vt:lpstr>965nm</vt:lpstr>
      <vt:lpstr>780nm</vt:lpstr>
      <vt:lpstr> 685nm</vt:lpstr>
      <vt:lpstr>532nm</vt:lpstr>
      <vt:lpstr>An example of reflection:</vt:lpstr>
      <vt:lpstr>PowerPoint 演示文稿</vt:lpstr>
      <vt:lpstr>E-field to the right Linear</vt:lpstr>
      <vt:lpstr>PowerPoint 演示文稿</vt:lpstr>
      <vt:lpstr>E-field Upward Linear</vt:lpstr>
      <vt:lpstr>E-field Upward Log</vt:lpstr>
      <vt:lpstr>Compare: @532nm, E-Right , Linear   2x2um(r=1000um) vs. 4x12um(r=1500um)  </vt:lpstr>
      <vt:lpstr>Compare: @532nm, E-Right , Log   2x2um(r=1000um) vs. 4x12um(r=1500um)  </vt:lpstr>
      <vt:lpstr>Compare: @532nm, E-Up, Linear   2x2um(r=1000um) vs. 4x12um(r=1500um)  </vt:lpstr>
      <vt:lpstr>Compare: @532nm, E-Up, Log   2x2um(r=1000um) vs. 4x12um(r=1500um)  </vt:lpstr>
      <vt:lpstr>PowerPoint 演示文稿</vt:lpstr>
      <vt:lpstr>PowerPoint 演示文稿</vt:lpstr>
      <vt:lpstr>780nm 3x2 clad and non clad r=1000um</vt:lpstr>
      <vt:lpstr>Cladding Device, 780, up and right have almost identical mode area so I only show one of them </vt:lpstr>
      <vt:lpstr>Air Cladding, Up and Right E-field have slightly different mode distribution</vt:lpstr>
      <vt:lpstr>2024_10_29</vt:lpstr>
      <vt:lpstr>3x2 um, 780nm, air clad dispersion</vt:lpstr>
      <vt:lpstr>2x2um, 532nm, air clad, dispersion, r=1000um</vt:lpstr>
      <vt:lpstr>PowerPoint 演示文稿</vt:lpstr>
      <vt:lpstr>Steps</vt:lpstr>
      <vt:lpstr>Get the FSR</vt:lpstr>
      <vt:lpstr>Based on Coupling Q</vt:lpstr>
      <vt:lpstr>Momentum and width </vt:lpstr>
      <vt:lpstr>Momentum and Gap Size</vt:lpstr>
      <vt:lpstr>Test FUck</vt:lpstr>
      <vt:lpstr>Test Fuck 2</vt:lpstr>
      <vt:lpstr>Based on Test Fuck2, get the couple Q</vt:lpstr>
      <vt:lpstr>Third Try</vt:lpstr>
      <vt:lpstr>Gap=4um</vt:lpstr>
      <vt:lpstr>Gap = 3.6um, still sensitive, but ok</vt:lpstr>
      <vt:lpstr>PowerPoint 演示文稿</vt:lpstr>
      <vt:lpstr>Gap=4.5um</vt:lpstr>
      <vt:lpstr>Is beta 21 sensitive to waveguide width +-1nm?</vt:lpstr>
      <vt:lpstr>PowerPoint 演示文稿</vt:lpstr>
      <vt:lpstr>11/12 Spherical Resonators</vt:lpstr>
      <vt:lpstr>Hunting for anomalous dispersion</vt:lpstr>
      <vt:lpstr>532 air clad r=1500um  no fitting, 2%</vt:lpstr>
      <vt:lpstr>532 air clad r=1500um  fitting, 2%</vt:lpstr>
      <vt:lpstr>Radius = 1000um, 2um height, 1um width</vt:lpstr>
      <vt:lpstr>2024/12/09</vt:lpstr>
      <vt:lpstr>980</vt:lpstr>
      <vt:lpstr>2025/1/25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Eric Yan</dc:creator>
  <cp:lastModifiedBy>Eric Yan</cp:lastModifiedBy>
  <cp:revision>19</cp:revision>
  <cp:lastPrinted>2024-10-26T20:57:18Z</cp:lastPrinted>
  <dcterms:created xsi:type="dcterms:W3CDTF">2024-10-24T02:31:07Z</dcterms:created>
  <dcterms:modified xsi:type="dcterms:W3CDTF">2025-01-26T00:31:32Z</dcterms:modified>
</cp:coreProperties>
</file>